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61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598" autoAdjust="0"/>
  </p:normalViewPr>
  <p:slideViewPr>
    <p:cSldViewPr>
      <p:cViewPr varScale="1">
        <p:scale>
          <a:sx n="95" d="100"/>
          <a:sy n="95" d="100"/>
        </p:scale>
        <p:origin x="-44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1/6/2017</a:t>
            </a:fld>
            <a:endParaRPr lang="en-US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1/6/2017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1/6/2017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1/6/2017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1/6/2017</a:t>
            </a:fld>
            <a:endParaRPr lang="en-US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1/6/2017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1/6/2017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1/6/2017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1/6/2017</a:t>
            </a:fld>
            <a:endParaRPr lang="en-US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1/6/2017</a:t>
            </a:fld>
            <a:endParaRPr lang="en-US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1/6/2017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1/6/2017</a:t>
            </a:fld>
            <a:endParaRPr lang="en-US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990600"/>
            <a:ext cx="9144000" cy="4419600"/>
          </a:xfr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  <a:buClrTx/>
              <a:buSzTx/>
              <a:defRPr/>
            </a:pPr>
            <a:r>
              <a:rPr lang="ru-RU" sz="9600" b="1" dirty="0" err="1" smtClean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Портфолио</a:t>
            </a:r>
            <a:r>
              <a:rPr lang="ru-RU" sz="9600" b="1" dirty="0" smtClean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lvl="0" algn="ctr">
              <a:spcBef>
                <a:spcPct val="0"/>
              </a:spcBef>
              <a:buClrTx/>
              <a:buSzTx/>
              <a:defRPr/>
            </a:pPr>
            <a:r>
              <a:rPr lang="ru-RU" sz="6600" b="1" i="1" dirty="0" smtClean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33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социального педагога</a:t>
            </a:r>
          </a:p>
          <a:p>
            <a:pPr lvl="0" algn="ctr">
              <a:spcBef>
                <a:spcPct val="0"/>
              </a:spcBef>
              <a:buClrTx/>
              <a:buSzTx/>
              <a:defRPr/>
            </a:pPr>
            <a:r>
              <a:rPr lang="ru-RU" sz="6600" b="1" i="1" smtClean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33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ГКУСО РО Кочетовского</a:t>
            </a:r>
            <a:r>
              <a:rPr lang="ru-RU" sz="6600" b="1" i="1" dirty="0" smtClean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33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центра помощи детям</a:t>
            </a:r>
            <a:endParaRPr lang="ru-RU" sz="6600" dirty="0"/>
          </a:p>
        </p:txBody>
      </p:sp>
      <p:pic>
        <p:nvPicPr>
          <p:cNvPr id="4" name="Picture 2" descr="G:\Документы\Наташа\1026a4f67ec5b78e31bda72a7d4bb18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5322764"/>
            <a:ext cx="1387470" cy="15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G:\Документы\Наташа\1026a4f67ec5b78e31bda72a7d4bb18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1387470" cy="15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G:\Документы\Наташа\1026a4f67ec5b78e31bda72a7d4bb18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7756530" y="0"/>
            <a:ext cx="1387470" cy="15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G:\Документы\Наташа\1026a4f67ec5b78e31bda72a7d4bb18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7756530" y="5322764"/>
            <a:ext cx="1387470" cy="15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188640"/>
            <a:ext cx="806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002060"/>
                </a:solidFill>
              </a:rPr>
              <a:t>УМК социального педагога</a:t>
            </a:r>
            <a:endParaRPr lang="ru-RU" sz="4000" b="1" i="1" dirty="0">
              <a:solidFill>
                <a:srgbClr val="002060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2411760" y="5786454"/>
            <a:ext cx="6120680" cy="833473"/>
            <a:chOff x="2411760" y="5786454"/>
            <a:chExt cx="6120680" cy="833473"/>
          </a:xfrm>
        </p:grpSpPr>
        <p:sp>
          <p:nvSpPr>
            <p:cNvPr id="6" name="Овал 5"/>
            <p:cNvSpPr/>
            <p:nvPr/>
          </p:nvSpPr>
          <p:spPr>
            <a:xfrm>
              <a:off x="2411760" y="5827839"/>
              <a:ext cx="6120680" cy="792088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786050" y="5786454"/>
              <a:ext cx="53285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rgbClr val="0000CC"/>
                  </a:solidFill>
                </a:rPr>
                <a:t>Литература по работе с воспитанниками</a:t>
              </a:r>
              <a:endParaRPr lang="ru-RU" sz="2400" b="1" dirty="0">
                <a:solidFill>
                  <a:srgbClr val="0000CC"/>
                </a:solidFill>
              </a:endParaRPr>
            </a:p>
          </p:txBody>
        </p:sp>
      </p:grpSp>
      <p:pic>
        <p:nvPicPr>
          <p:cNvPr id="8" name="Picture 2" descr="G:\DCIM\100D3100\DSC_06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56" y="891293"/>
            <a:ext cx="7308303" cy="48722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:\Документы\Наташа\1026a4f67ec5b78e31bda72a7d4bb18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0" y="5322764"/>
            <a:ext cx="1387470" cy="15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G:\Документы\Наташа\1026a4f67ec5b78e31bda72a7d4bb18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756530" y="0"/>
            <a:ext cx="1387470" cy="15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188640"/>
            <a:ext cx="806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002060"/>
                </a:solidFill>
              </a:rPr>
              <a:t>УМК социального педагога</a:t>
            </a:r>
            <a:endParaRPr lang="ru-RU" sz="4000" b="1" i="1" dirty="0">
              <a:solidFill>
                <a:srgbClr val="002060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2411760" y="5827839"/>
            <a:ext cx="6120680" cy="792088"/>
            <a:chOff x="2411760" y="5827839"/>
            <a:chExt cx="6120680" cy="792088"/>
          </a:xfrm>
        </p:grpSpPr>
        <p:sp>
          <p:nvSpPr>
            <p:cNvPr id="6" name="Овал 5"/>
            <p:cNvSpPr/>
            <p:nvPr/>
          </p:nvSpPr>
          <p:spPr>
            <a:xfrm>
              <a:off x="2411760" y="5827839"/>
              <a:ext cx="6120680" cy="792088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818007" y="5970475"/>
              <a:ext cx="53285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rgbClr val="0000CC"/>
                  </a:solidFill>
                </a:rPr>
                <a:t>Журналы</a:t>
              </a:r>
              <a:endParaRPr lang="ru-RU" sz="2400" b="1" dirty="0">
                <a:solidFill>
                  <a:srgbClr val="0000CC"/>
                </a:solidFill>
              </a:endParaRPr>
            </a:p>
          </p:txBody>
        </p:sp>
      </p:grpSp>
      <p:pic>
        <p:nvPicPr>
          <p:cNvPr id="8" name="Picture 2" descr="G:\DCIM\100D3100\DSC_06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67" y="896526"/>
            <a:ext cx="7147082" cy="47647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:\Документы\Наташа\1026a4f67ec5b78e31bda72a7d4bb18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0" y="5322764"/>
            <a:ext cx="1387470" cy="15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G:\Документы\Наташа\1026a4f67ec5b78e31bda72a7d4bb18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756530" y="0"/>
            <a:ext cx="1387470" cy="15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133181"/>
            <a:ext cx="8064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002060"/>
                </a:solidFill>
              </a:rPr>
              <a:t>Повышение квалификации</a:t>
            </a:r>
            <a:endParaRPr lang="ru-RU" sz="4400" b="1" i="1" dirty="0">
              <a:solidFill>
                <a:srgbClr val="00206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142984"/>
            <a:ext cx="6786610" cy="508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G:\Документы\Наташа\1026a4f67ec5b78e31bda72a7d4bb18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0" y="5322764"/>
            <a:ext cx="1387470" cy="15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G:\Документы\Наташа\1026a4f67ec5b78e31bda72a7d4bb18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756530" y="0"/>
            <a:ext cx="1387470" cy="15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2910" y="928670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002060"/>
                </a:solidFill>
              </a:rPr>
              <a:t>Тема по самообразованию</a:t>
            </a:r>
            <a:endParaRPr lang="ru-RU" sz="4800" b="1" i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7224" y="1643050"/>
            <a:ext cx="76328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800" dirty="0" smtClean="0">
              <a:solidFill>
                <a:srgbClr val="006600"/>
              </a:solidFill>
            </a:endParaRPr>
          </a:p>
          <a:p>
            <a:pPr algn="ctr"/>
            <a:r>
              <a:rPr lang="ru-RU" sz="4800" dirty="0" smtClean="0">
                <a:solidFill>
                  <a:srgbClr val="006600"/>
                </a:solidFill>
              </a:rPr>
              <a:t>«Правовое воспитание детей </a:t>
            </a:r>
            <a:r>
              <a:rPr lang="ru-RU" sz="4800" dirty="0" smtClean="0">
                <a:solidFill>
                  <a:srgbClr val="006600"/>
                </a:solidFill>
              </a:rPr>
              <a:t>в ГКУСО РО </a:t>
            </a:r>
            <a:r>
              <a:rPr lang="ru-RU" sz="4800" dirty="0" err="1" smtClean="0">
                <a:solidFill>
                  <a:srgbClr val="006600"/>
                </a:solidFill>
              </a:rPr>
              <a:t>Кочетовском</a:t>
            </a:r>
            <a:r>
              <a:rPr lang="ru-RU" sz="4800" dirty="0" smtClean="0">
                <a:solidFill>
                  <a:srgbClr val="006600"/>
                </a:solidFill>
              </a:rPr>
              <a:t> </a:t>
            </a:r>
            <a:r>
              <a:rPr lang="ru-RU" sz="4800" dirty="0" smtClean="0">
                <a:solidFill>
                  <a:srgbClr val="006600"/>
                </a:solidFill>
              </a:rPr>
              <a:t>центре помощи детям»</a:t>
            </a:r>
            <a:endParaRPr lang="ru-RU" sz="4800" dirty="0" smtClean="0">
              <a:solidFill>
                <a:srgbClr val="006600"/>
              </a:solidFill>
            </a:endParaRPr>
          </a:p>
        </p:txBody>
      </p:sp>
      <p:pic>
        <p:nvPicPr>
          <p:cNvPr id="6" name="Picture 2" descr="G:\Документы\Наташа\1026a4f67ec5b78e31bda72a7d4bb18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5322764"/>
            <a:ext cx="1387470" cy="15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G:\Документы\Наташа\1026a4f67ec5b78e31bda72a7d4bb18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7756530" y="0"/>
            <a:ext cx="1387470" cy="15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990600"/>
            <a:ext cx="84969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002060"/>
                </a:solidFill>
              </a:rPr>
              <a:t>Участие в проблемных группах</a:t>
            </a:r>
            <a:endParaRPr lang="ru-RU" sz="4400" b="1" i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905000"/>
            <a:ext cx="78488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3200" b="1" dirty="0" smtClean="0">
                <a:solidFill>
                  <a:srgbClr val="006600"/>
                </a:solidFill>
              </a:rPr>
              <a:t>Председатель комиссии по делам с трудными подростками («Группа риска»)</a:t>
            </a:r>
            <a:endParaRPr lang="ru-RU" sz="3200" b="1" dirty="0">
              <a:solidFill>
                <a:srgbClr val="006600"/>
              </a:solidFill>
            </a:endParaRPr>
          </a:p>
          <a:p>
            <a:pPr algn="just"/>
            <a:endParaRPr lang="ru-RU" sz="3200" b="1" dirty="0">
              <a:solidFill>
                <a:srgbClr val="00660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3200" b="1" dirty="0">
                <a:solidFill>
                  <a:srgbClr val="006600"/>
                </a:solidFill>
              </a:rPr>
              <a:t> </a:t>
            </a:r>
            <a:r>
              <a:rPr lang="ru-RU" sz="3200" b="1" dirty="0" smtClean="0">
                <a:solidFill>
                  <a:srgbClr val="006600"/>
                </a:solidFill>
              </a:rPr>
              <a:t>Член </a:t>
            </a:r>
            <a:r>
              <a:rPr lang="ru-RU" sz="3200" b="1" dirty="0" smtClean="0">
                <a:solidFill>
                  <a:srgbClr val="006600"/>
                </a:solidFill>
              </a:rPr>
              <a:t>МО ГКУСО РО </a:t>
            </a:r>
            <a:r>
              <a:rPr lang="ru-RU" sz="3200" b="1" dirty="0" err="1" smtClean="0">
                <a:solidFill>
                  <a:srgbClr val="006600"/>
                </a:solidFill>
              </a:rPr>
              <a:t>Кочетовского</a:t>
            </a:r>
            <a:r>
              <a:rPr lang="ru-RU" sz="3200" b="1" dirty="0" smtClean="0">
                <a:solidFill>
                  <a:srgbClr val="006600"/>
                </a:solidFill>
              </a:rPr>
              <a:t> </a:t>
            </a:r>
            <a:r>
              <a:rPr lang="ru-RU" sz="3200" b="1" dirty="0" smtClean="0">
                <a:solidFill>
                  <a:srgbClr val="006600"/>
                </a:solidFill>
              </a:rPr>
              <a:t>центра помощи детям</a:t>
            </a:r>
            <a:endParaRPr lang="ru-RU" sz="3200" b="1" dirty="0">
              <a:solidFill>
                <a:srgbClr val="00660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ru-RU" sz="3200" b="1" dirty="0">
              <a:solidFill>
                <a:srgbClr val="00660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3200" b="1" dirty="0" smtClean="0">
                <a:solidFill>
                  <a:srgbClr val="006600"/>
                </a:solidFill>
              </a:rPr>
              <a:t>Член ПМПК </a:t>
            </a:r>
            <a:r>
              <a:rPr lang="ru-RU" sz="3200" b="1" dirty="0" smtClean="0">
                <a:solidFill>
                  <a:srgbClr val="006600"/>
                </a:solidFill>
              </a:rPr>
              <a:t>ГКУСО РО </a:t>
            </a:r>
            <a:r>
              <a:rPr lang="ru-RU" sz="3200" b="1" dirty="0" err="1" smtClean="0">
                <a:solidFill>
                  <a:srgbClr val="006600"/>
                </a:solidFill>
              </a:rPr>
              <a:t>Кочетовского</a:t>
            </a:r>
            <a:r>
              <a:rPr lang="ru-RU" sz="3200" b="1" dirty="0" smtClean="0">
                <a:solidFill>
                  <a:srgbClr val="006600"/>
                </a:solidFill>
              </a:rPr>
              <a:t> центра помощи детям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ru-RU" sz="3200" b="1" dirty="0">
              <a:solidFill>
                <a:srgbClr val="006600"/>
              </a:solidFill>
            </a:endParaRPr>
          </a:p>
        </p:txBody>
      </p:sp>
      <p:pic>
        <p:nvPicPr>
          <p:cNvPr id="6" name="Picture 2" descr="G:\Документы\Наташа\1026a4f67ec5b78e31bda72a7d4bb18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5322764"/>
            <a:ext cx="1387470" cy="15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G:\Документы\Наташа\1026a4f67ec5b78e31bda72a7d4bb18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7756530" y="0"/>
            <a:ext cx="1387470" cy="15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5291" y="1340768"/>
            <a:ext cx="806489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i="1" dirty="0" smtClean="0">
                <a:solidFill>
                  <a:srgbClr val="002060"/>
                </a:solidFill>
              </a:rPr>
              <a:t>Результаты обучающихся</a:t>
            </a:r>
            <a:endParaRPr lang="ru-RU" sz="8800" b="1" i="1" dirty="0">
              <a:solidFill>
                <a:srgbClr val="002060"/>
              </a:solidFill>
            </a:endParaRPr>
          </a:p>
        </p:txBody>
      </p:sp>
      <p:pic>
        <p:nvPicPr>
          <p:cNvPr id="3" name="Picture 2" descr="G:\Документы\Наташа\1026a4f67ec5b78e31bda72a7d4bb18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5322764"/>
            <a:ext cx="1387470" cy="15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G:\Документы\Наташа\1026a4f67ec5b78e31bda72a7d4bb18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7756530" y="0"/>
            <a:ext cx="1387470" cy="15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G:\Документы\Наташа\1026a4f67ec5b78e31bda72a7d4bb18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1387470" cy="15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G:\Документы\Наташа\1026a4f67ec5b78e31bda72a7d4bb18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7756530" y="5322764"/>
            <a:ext cx="1387470" cy="15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88640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Социально-правовая защищенность обучающихся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596" y="857232"/>
            <a:ext cx="849694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0000CC"/>
                </a:solidFill>
              </a:rPr>
              <a:t> знакомство вновь прибывших воспитанников с локальными актами учреждения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0000CC"/>
                </a:solidFill>
              </a:rPr>
              <a:t>проведение недели правовых знаний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0000CC"/>
                </a:solidFill>
              </a:rPr>
              <a:t>индивидуальные  и групповые консультации, беседы с воспитанниками, педагогами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00CC"/>
                </a:solidFill>
              </a:rPr>
              <a:t>з</a:t>
            </a:r>
            <a:r>
              <a:rPr lang="ru-RU" sz="2000" b="1" dirty="0" smtClean="0">
                <a:solidFill>
                  <a:srgbClr val="0000CC"/>
                </a:solidFill>
              </a:rPr>
              <a:t>аседания Совета профилактики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0000CC"/>
                </a:solidFill>
              </a:rPr>
              <a:t>постановка детей не имеющих закреплённого жилья на квартирный учёт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0000CC"/>
                </a:solidFill>
              </a:rPr>
              <a:t>оформление пенсий по потери кормильца, по инвалидности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0000CC"/>
                </a:solidFill>
              </a:rPr>
              <a:t>оформление гражданства РФ и получение паспорта гражданина РФ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0000CC"/>
                </a:solidFill>
              </a:rPr>
              <a:t>работа со службами ССП по получению алиментов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0000CC"/>
                </a:solidFill>
              </a:rPr>
              <a:t>работа с судами по лишению родительских прав и восстановлению в родительских правах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00CC"/>
                </a:solidFill>
              </a:rPr>
              <a:t> </a:t>
            </a:r>
            <a:r>
              <a:rPr lang="ru-RU" sz="2000" b="1" dirty="0" smtClean="0">
                <a:solidFill>
                  <a:srgbClr val="0000CC"/>
                </a:solidFill>
              </a:rPr>
              <a:t>представление интересов несовершеннолетних при беседах, допросах, проводимых органами внутренних дел </a:t>
            </a:r>
            <a:endParaRPr lang="ru-RU" sz="2400" b="1" dirty="0">
              <a:solidFill>
                <a:srgbClr val="006600"/>
              </a:solidFill>
            </a:endParaRPr>
          </a:p>
        </p:txBody>
      </p:sp>
      <p:pic>
        <p:nvPicPr>
          <p:cNvPr id="6" name="Picture 2" descr="G:\Документы\Наташа\1026a4f67ec5b78e31bda72a7d4bb18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5322764"/>
            <a:ext cx="1387470" cy="15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G:\Документы\Наташа\1026a4f67ec5b78e31bda72a7d4bb18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7756530" y="0"/>
            <a:ext cx="1387470" cy="15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5291" y="188640"/>
            <a:ext cx="806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</a:rPr>
              <a:t>Воспитанники , состоящие на учете в КДН, ПДН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83000322"/>
              </p:ext>
            </p:extLst>
          </p:nvPr>
        </p:nvGraphicFramePr>
        <p:xfrm>
          <a:off x="1285852" y="1357298"/>
          <a:ext cx="6778095" cy="503149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724648"/>
                <a:gridCol w="3053447"/>
              </a:tblGrid>
              <a:tr h="1098956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</a:rPr>
                        <a:t>Год 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</a:rPr>
                        <a:t>Кол-во учащихся</a:t>
                      </a:r>
                      <a:endParaRPr lang="ru-RU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7865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 smtClean="0"/>
                        <a:t>2009-2010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0</a:t>
                      </a:r>
                    </a:p>
                  </a:txBody>
                  <a:tcPr/>
                </a:tc>
              </a:tr>
              <a:tr h="7865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 smtClean="0"/>
                        <a:t>2010-2011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0</a:t>
                      </a:r>
                    </a:p>
                  </a:txBody>
                  <a:tcPr/>
                </a:tc>
              </a:tr>
              <a:tr h="786508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2011-2012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0</a:t>
                      </a:r>
                    </a:p>
                  </a:txBody>
                  <a:tcPr/>
                </a:tc>
              </a:tr>
              <a:tr h="786508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2012-2013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smtClean="0"/>
                        <a:t>0</a:t>
                      </a:r>
                      <a:endParaRPr lang="ru-RU" sz="3200" b="1" dirty="0"/>
                    </a:p>
                  </a:txBody>
                  <a:tcPr/>
                </a:tc>
              </a:tr>
              <a:tr h="786508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2013-2014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0</a:t>
                      </a:r>
                      <a:endParaRPr lang="ru-RU" sz="32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2" descr="G:\Документы\Наташа\1026a4f67ec5b78e31bda72a7d4bb18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5322764"/>
            <a:ext cx="1387470" cy="15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G:\Документы\Наташа\1026a4f67ec5b78e31bda72a7d4bb18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7756530" y="0"/>
            <a:ext cx="1387470" cy="15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5291" y="188640"/>
            <a:ext cx="8064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002060"/>
                </a:solidFill>
              </a:rPr>
              <a:t>Воспитанники , состоящие </a:t>
            </a:r>
          </a:p>
          <a:p>
            <a:pPr algn="ctr"/>
            <a:r>
              <a:rPr lang="ru-RU" sz="4000" b="1" i="1" dirty="0" smtClean="0">
                <a:solidFill>
                  <a:srgbClr val="002060"/>
                </a:solidFill>
              </a:rPr>
              <a:t>в группе риска</a:t>
            </a:r>
            <a:endParaRPr lang="ru-RU" sz="4000" b="1" i="1" dirty="0">
              <a:solidFill>
                <a:srgbClr val="00206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128699827"/>
              </p:ext>
            </p:extLst>
          </p:nvPr>
        </p:nvGraphicFramePr>
        <p:xfrm>
          <a:off x="1285852" y="1428736"/>
          <a:ext cx="6792416" cy="505139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732517"/>
                <a:gridCol w="3059899"/>
              </a:tblGrid>
              <a:tr h="1103303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</a:rPr>
                        <a:t>Год 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</a:rPr>
                        <a:t>Кол-во учащихся</a:t>
                      </a:r>
                      <a:endParaRPr lang="ru-RU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78961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 smtClean="0"/>
                        <a:t>2009-2010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14</a:t>
                      </a:r>
                      <a:endParaRPr lang="ru-RU" sz="3200" b="1" dirty="0"/>
                    </a:p>
                  </a:txBody>
                  <a:tcPr/>
                </a:tc>
              </a:tr>
              <a:tr h="78961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 smtClean="0"/>
                        <a:t>2010-2011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13</a:t>
                      </a:r>
                      <a:endParaRPr lang="ru-RU" sz="3200" b="1" dirty="0"/>
                    </a:p>
                  </a:txBody>
                  <a:tcPr/>
                </a:tc>
              </a:tr>
              <a:tr h="789619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2011-2012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10</a:t>
                      </a:r>
                      <a:endParaRPr lang="ru-RU" sz="3200" b="1" dirty="0"/>
                    </a:p>
                  </a:txBody>
                  <a:tcPr/>
                </a:tc>
              </a:tr>
              <a:tr h="789619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2012-2013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7</a:t>
                      </a:r>
                      <a:endParaRPr lang="ru-RU" sz="3200" b="1" dirty="0"/>
                    </a:p>
                  </a:txBody>
                  <a:tcPr/>
                </a:tc>
              </a:tr>
              <a:tr h="789619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2013-2014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6</a:t>
                      </a:r>
                      <a:endParaRPr lang="ru-RU" sz="32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2" descr="G:\Документы\Наташа\1026a4f67ec5b78e31bda72a7d4bb18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5322764"/>
            <a:ext cx="1387470" cy="15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G:\Документы\Наташа\1026a4f67ec5b78e31bda72a7d4bb18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7756530" y="0"/>
            <a:ext cx="1387470" cy="15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88640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</a:rPr>
              <a:t>Включенность </a:t>
            </a:r>
            <a:r>
              <a:rPr lang="ru-RU" sz="2400" b="1" i="1" dirty="0" smtClean="0">
                <a:solidFill>
                  <a:srgbClr val="002060"/>
                </a:solidFill>
              </a:rPr>
              <a:t>воспитанников в социально </a:t>
            </a:r>
            <a:r>
              <a:rPr lang="ru-RU" sz="2400" b="1" i="1" dirty="0">
                <a:solidFill>
                  <a:srgbClr val="002060"/>
                </a:solidFill>
              </a:rPr>
              <a:t>значимые виды </a:t>
            </a:r>
            <a:r>
              <a:rPr lang="ru-RU" sz="2400" b="1" i="1" dirty="0" smtClean="0">
                <a:solidFill>
                  <a:srgbClr val="002060"/>
                </a:solidFill>
              </a:rPr>
              <a:t>деятельности</a:t>
            </a:r>
            <a:endParaRPr lang="ru-RU" sz="4000" b="1" i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990600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0000CC"/>
                </a:solidFill>
              </a:rPr>
              <a:t>участие воспитанников в благоустройстве территории </a:t>
            </a:r>
            <a:r>
              <a:rPr lang="ru-RU" sz="2000" b="1" dirty="0" smtClean="0">
                <a:solidFill>
                  <a:srgbClr val="0000CC"/>
                </a:solidFill>
              </a:rPr>
              <a:t>центра помощи детям  и </a:t>
            </a:r>
            <a:r>
              <a:rPr lang="ru-RU" sz="2000" b="1" dirty="0" smtClean="0">
                <a:solidFill>
                  <a:srgbClr val="0000CC"/>
                </a:solidFill>
              </a:rPr>
              <a:t>набережной реки Дон</a:t>
            </a:r>
            <a:endParaRPr lang="ru-RU" sz="2000" b="1" dirty="0">
              <a:solidFill>
                <a:srgbClr val="0000CC"/>
              </a:solidFill>
            </a:endParaRPr>
          </a:p>
        </p:txBody>
      </p:sp>
      <p:pic>
        <p:nvPicPr>
          <p:cNvPr id="6" name="Picture 4" descr="H:\фото\фото детский дом\Фото детский дом\фото12\IMG_02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823296">
            <a:off x="609777" y="1982129"/>
            <a:ext cx="3357054" cy="2517698"/>
          </a:xfrm>
          <a:prstGeom prst="rect">
            <a:avLst/>
          </a:prstGeom>
          <a:noFill/>
        </p:spPr>
      </p:pic>
      <p:pic>
        <p:nvPicPr>
          <p:cNvPr id="7" name="Picture 5" descr="H:\фото\фото детский дом\Фото детский дом\фото12\Изображение 1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377130">
            <a:off x="5028466" y="1898014"/>
            <a:ext cx="3283836" cy="2462786"/>
          </a:xfrm>
          <a:prstGeom prst="rect">
            <a:avLst/>
          </a:prstGeom>
          <a:noFill/>
        </p:spPr>
      </p:pic>
      <p:pic>
        <p:nvPicPr>
          <p:cNvPr id="8" name="Picture 3" descr="H:\фото\фото детский дом\природа,  эко десант\IMG_08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3946925"/>
            <a:ext cx="3500462" cy="2625348"/>
          </a:xfrm>
          <a:prstGeom prst="rect">
            <a:avLst/>
          </a:prstGeom>
          <a:noFill/>
        </p:spPr>
      </p:pic>
      <p:pic>
        <p:nvPicPr>
          <p:cNvPr id="9" name="Picture 2" descr="G:\Документы\Наташа\1026a4f67ec5b78e31bda72a7d4bb186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0" y="5322764"/>
            <a:ext cx="1387470" cy="15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G:\Документы\Наташа\1026a4f67ec5b78e31bda72a7d4bb186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7756530" y="0"/>
            <a:ext cx="1387470" cy="15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5013176"/>
            <a:ext cx="84969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4400" b="1" i="1" dirty="0" err="1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Крапивенцава</a:t>
            </a:r>
            <a:r>
              <a:rPr lang="ru-RU" sz="4400" b="1" i="1" dirty="0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Елена </a:t>
            </a:r>
          </a:p>
          <a:p>
            <a:pPr algn="ctr">
              <a:spcBef>
                <a:spcPts val="0"/>
              </a:spcBef>
            </a:pPr>
            <a:r>
              <a:rPr lang="ru-RU" sz="4400" b="1" i="1" dirty="0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Алексеевна</a:t>
            </a:r>
            <a:endParaRPr lang="ru-RU" sz="4400" b="1" i="1" dirty="0">
              <a:ln w="28575">
                <a:solidFill>
                  <a:schemeClr val="tx1"/>
                </a:solidFill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D:\психология\презенташка\фотографии\_MG_4340.CR2_pp.jpg1.jp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213984"/>
            <a:ext cx="3429024" cy="4803572"/>
          </a:xfrm>
          <a:prstGeom prst="rect">
            <a:avLst/>
          </a:prstGeom>
          <a:noFill/>
        </p:spPr>
      </p:pic>
      <p:pic>
        <p:nvPicPr>
          <p:cNvPr id="6" name="Picture 2" descr="G:\Документы\Наташа\1026a4f67ec5b78e31bda72a7d4bb18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0" y="5322764"/>
            <a:ext cx="1387470" cy="15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G:\Документы\Наташа\1026a4f67ec5b78e31bda72a7d4bb18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756530" y="0"/>
            <a:ext cx="1387470" cy="15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5291" y="1916832"/>
            <a:ext cx="80648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i="1" dirty="0" smtClean="0">
                <a:solidFill>
                  <a:srgbClr val="002060"/>
                </a:solidFill>
              </a:rPr>
              <a:t>Мои награды</a:t>
            </a:r>
            <a:endParaRPr lang="ru-RU" sz="8800" b="1" i="1" dirty="0">
              <a:solidFill>
                <a:srgbClr val="002060"/>
              </a:solidFill>
            </a:endParaRPr>
          </a:p>
        </p:txBody>
      </p:sp>
      <p:pic>
        <p:nvPicPr>
          <p:cNvPr id="3" name="Picture 2" descr="G:\Документы\Наташа\1026a4f67ec5b78e31bda72a7d4bb18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5322764"/>
            <a:ext cx="1387470" cy="15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G:\Документы\Наташа\1026a4f67ec5b78e31bda72a7d4bb18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7756530" y="0"/>
            <a:ext cx="1387470" cy="15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G:\Документы\Наташа\1026a4f67ec5b78e31bda72a7d4bb18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1387470" cy="15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G:\Документы\Наташа\1026a4f67ec5b78e31bda72a7d4bb18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7756530" y="5322764"/>
            <a:ext cx="1387470" cy="15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714488"/>
            <a:ext cx="4310092" cy="3232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799614" y="1772626"/>
            <a:ext cx="4465639" cy="3349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G:\Документы\Наташа\1026a4f67ec5b78e31bda72a7d4bb18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0" y="5322764"/>
            <a:ext cx="1387470" cy="15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G:\Документы\Наташа\1026a4f67ec5b78e31bda72a7d4bb18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7756530" y="0"/>
            <a:ext cx="1387470" cy="15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4213084" y="1430462"/>
            <a:ext cx="5157347" cy="3868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-173747" y="1418325"/>
            <a:ext cx="5060260" cy="3795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G:\Документы\Наташа\1026a4f67ec5b78e31bda72a7d4bb18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0" y="5322764"/>
            <a:ext cx="1387470" cy="15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G:\Документы\Наташа\1026a4f67ec5b78e31bda72a7d4bb18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7756530" y="0"/>
            <a:ext cx="1387470" cy="15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22008" y="1378134"/>
            <a:ext cx="4738723" cy="3554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643050"/>
            <a:ext cx="4191028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G:\Документы\Наташа\1026a4f67ec5b78e31bda72a7d4bb18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0" y="5322764"/>
            <a:ext cx="1387470" cy="15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G:\Документы\Наташа\1026a4f67ec5b78e31bda72a7d4bb18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7756530" y="0"/>
            <a:ext cx="1387470" cy="15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57356" y="2071678"/>
            <a:ext cx="542928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i="1" dirty="0" smtClean="0">
                <a:solidFill>
                  <a:schemeClr val="hlink"/>
                </a:solidFill>
                <a:latin typeface="Times New Roman" pitchFamily="18" charset="0"/>
              </a:rPr>
              <a:t>Спасибо за внимание!</a:t>
            </a:r>
          </a:p>
        </p:txBody>
      </p:sp>
      <p:pic>
        <p:nvPicPr>
          <p:cNvPr id="3" name="Picture 2" descr="G:\Документы\Наташа\1026a4f67ec5b78e31bda72a7d4bb18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5322764"/>
            <a:ext cx="1387470" cy="15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G:\Документы\Наташа\1026a4f67ec5b78e31bda72a7d4bb18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7756530" y="0"/>
            <a:ext cx="1387470" cy="15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G:\Документы\Наташа\1026a4f67ec5b78e31bda72a7d4bb18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4114800"/>
            <a:ext cx="1387470" cy="15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G:\Документы\Наташа\1026a4f67ec5b78e31bda72a7d4bb18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219200" y="5322764"/>
            <a:ext cx="1387470" cy="15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G:\Документы\Наташа\1026a4f67ec5b78e31bda72a7d4bb18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6629400" y="152400"/>
            <a:ext cx="1387470" cy="15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G:\Документы\Наташа\1026a4f67ec5b78e31bda72a7d4bb18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7756530" y="1219200"/>
            <a:ext cx="1387470" cy="15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G:\Документы\Наташа\1026a4f67ec5b78e31bda72a7d4bb18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6781800" y="1143000"/>
            <a:ext cx="1387470" cy="15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G:\Документы\Наташа\1026a4f67ec5b78e31bda72a7d4bb18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295400" y="4419600"/>
            <a:ext cx="1387470" cy="15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G:\Документы\Наташа\1026a4f67ec5b78e31bda72a7d4bb18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362200" y="5322764"/>
            <a:ext cx="1387470" cy="15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G:\Документы\Наташа\1026a4f67ec5b78e31bda72a7d4bb18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3124200"/>
            <a:ext cx="1387470" cy="15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G:\Документы\Наташа\1026a4f67ec5b78e31bda72a7d4bb18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447800" y="3733800"/>
            <a:ext cx="1387470" cy="15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G:\Документы\Наташа\1026a4f67ec5b78e31bda72a7d4bb18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819400" y="4800600"/>
            <a:ext cx="1387470" cy="15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G:\Документы\Наташа\1026a4f67ec5b78e31bda72a7d4bb18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3505200" y="5322764"/>
            <a:ext cx="1387470" cy="15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G:\Документы\Наташа\1026a4f67ec5b78e31bda72a7d4bb18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7756530" y="2286000"/>
            <a:ext cx="1387470" cy="15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G:\Документы\Наташа\1026a4f67ec5b78e31bda72a7d4bb18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5638800" y="-228600"/>
            <a:ext cx="1387470" cy="15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133181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002060"/>
                </a:solidFill>
              </a:rPr>
              <a:t>Визитная карточка</a:t>
            </a:r>
            <a:endParaRPr lang="ru-RU" sz="4800" b="1" i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7224" y="856357"/>
            <a:ext cx="763284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b="1" dirty="0" smtClean="0">
                <a:solidFill>
                  <a:srgbClr val="008000"/>
                </a:solidFill>
              </a:rPr>
              <a:t>Дата рождения </a:t>
            </a:r>
            <a:r>
              <a:rPr lang="ru-RU" sz="3200" dirty="0" smtClean="0">
                <a:solidFill>
                  <a:srgbClr val="008000"/>
                </a:solidFill>
              </a:rPr>
              <a:t>– </a:t>
            </a:r>
            <a:r>
              <a:rPr lang="ru-RU" sz="3200" dirty="0" smtClean="0">
                <a:solidFill>
                  <a:srgbClr val="0000CC"/>
                </a:solidFill>
              </a:rPr>
              <a:t>01.01.1958</a:t>
            </a:r>
            <a:r>
              <a:rPr lang="ru-RU" sz="3200" dirty="0" smtClean="0">
                <a:solidFill>
                  <a:srgbClr val="008000"/>
                </a:solidFill>
              </a:rPr>
              <a:t> </a:t>
            </a:r>
            <a:r>
              <a:rPr lang="ru-RU" sz="3200" dirty="0" smtClean="0">
                <a:solidFill>
                  <a:srgbClr val="0000CC"/>
                </a:solidFill>
              </a:rPr>
              <a:t>г.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b="1" dirty="0" smtClean="0">
                <a:solidFill>
                  <a:srgbClr val="008000"/>
                </a:solidFill>
              </a:rPr>
              <a:t>Образование</a:t>
            </a:r>
            <a:r>
              <a:rPr lang="ru-RU" sz="3200" dirty="0" smtClean="0">
                <a:solidFill>
                  <a:srgbClr val="008000"/>
                </a:solidFill>
              </a:rPr>
              <a:t> – </a:t>
            </a:r>
            <a:r>
              <a:rPr lang="ru-RU" sz="3200" dirty="0" smtClean="0">
                <a:solidFill>
                  <a:srgbClr val="0000CC"/>
                </a:solidFill>
              </a:rPr>
              <a:t>Каменское педагогическое училище, учитель физического воспитания общеобразовательной  школы, 1977год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b="1" dirty="0" smtClean="0">
                <a:solidFill>
                  <a:srgbClr val="008000"/>
                </a:solidFill>
              </a:rPr>
              <a:t>Специальность</a:t>
            </a:r>
            <a:r>
              <a:rPr lang="ru-RU" sz="3200" dirty="0" smtClean="0">
                <a:solidFill>
                  <a:srgbClr val="008000"/>
                </a:solidFill>
              </a:rPr>
              <a:t> – </a:t>
            </a:r>
            <a:r>
              <a:rPr lang="ru-RU" sz="3200" dirty="0" smtClean="0">
                <a:solidFill>
                  <a:srgbClr val="0000CC"/>
                </a:solidFill>
              </a:rPr>
              <a:t>Социальный педагог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b="1" dirty="0" smtClean="0">
                <a:solidFill>
                  <a:srgbClr val="008000"/>
                </a:solidFill>
              </a:rPr>
              <a:t>Стаж работы </a:t>
            </a:r>
            <a:r>
              <a:rPr lang="ru-RU" sz="3200" dirty="0" smtClean="0">
                <a:solidFill>
                  <a:srgbClr val="008000"/>
                </a:solidFill>
              </a:rPr>
              <a:t>– </a:t>
            </a:r>
            <a:r>
              <a:rPr lang="ru-RU" sz="3200" u="sng" dirty="0" smtClean="0">
                <a:solidFill>
                  <a:srgbClr val="0000CC"/>
                </a:solidFill>
              </a:rPr>
              <a:t>стаж педагогической    </a:t>
            </a:r>
          </a:p>
          <a:p>
            <a:pPr marL="457200" indent="-457200"/>
            <a:r>
              <a:rPr lang="ru-RU" sz="3200" dirty="0" smtClean="0">
                <a:solidFill>
                  <a:srgbClr val="0000CC"/>
                </a:solidFill>
              </a:rPr>
              <a:t>     </a:t>
            </a:r>
            <a:r>
              <a:rPr lang="ru-RU" sz="3200" u="sng" dirty="0" smtClean="0">
                <a:solidFill>
                  <a:srgbClr val="0000CC"/>
                </a:solidFill>
              </a:rPr>
              <a:t>работы (по специальности) - 35 года, </a:t>
            </a:r>
          </a:p>
          <a:p>
            <a:r>
              <a:rPr lang="ru-RU" sz="3200" dirty="0" smtClean="0">
                <a:solidFill>
                  <a:srgbClr val="0000CC"/>
                </a:solidFill>
              </a:rPr>
              <a:t>     </a:t>
            </a:r>
            <a:r>
              <a:rPr lang="ru-RU" sz="3200" u="sng" dirty="0" smtClean="0">
                <a:solidFill>
                  <a:srgbClr val="0000CC"/>
                </a:solidFill>
              </a:rPr>
              <a:t>в данной должности - 11 лет;</a:t>
            </a:r>
          </a:p>
          <a:p>
            <a:r>
              <a:rPr lang="ru-RU" sz="3200" dirty="0" smtClean="0">
                <a:solidFill>
                  <a:srgbClr val="0000CC"/>
                </a:solidFill>
              </a:rPr>
              <a:t>     </a:t>
            </a:r>
            <a:r>
              <a:rPr lang="ru-RU" sz="3200" u="sng" dirty="0" smtClean="0">
                <a:solidFill>
                  <a:srgbClr val="0000CC"/>
                </a:solidFill>
              </a:rPr>
              <a:t>в данном учреждении - 20 лет.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ru-RU" sz="3200" dirty="0" smtClean="0">
              <a:solidFill>
                <a:srgbClr val="0000CC"/>
              </a:solidFill>
            </a:endParaRPr>
          </a:p>
        </p:txBody>
      </p:sp>
      <p:pic>
        <p:nvPicPr>
          <p:cNvPr id="6" name="Picture 2" descr="G:\Документы\Наташа\1026a4f67ec5b78e31bda72a7d4bb18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5322764"/>
            <a:ext cx="1387470" cy="15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G:\Документы\Наташа\1026a4f67ec5b78e31bda72a7d4bb18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7756530" y="0"/>
            <a:ext cx="1387470" cy="15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133181"/>
            <a:ext cx="806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002060"/>
                </a:solidFill>
              </a:rPr>
              <a:t>Характеристика условий труда</a:t>
            </a:r>
            <a:endParaRPr lang="ru-RU" sz="4000" b="1" i="1" dirty="0">
              <a:solidFill>
                <a:srgbClr val="00206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411760" y="5805264"/>
            <a:ext cx="6120680" cy="7920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203848" y="5908920"/>
            <a:ext cx="4752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CC"/>
                </a:solidFill>
              </a:rPr>
              <a:t>Рабочее место</a:t>
            </a:r>
            <a:endParaRPr lang="ru-RU" sz="3200" b="1" dirty="0">
              <a:solidFill>
                <a:srgbClr val="0000CC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1142984"/>
            <a:ext cx="5715039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G:\Документы\Наташа\1026a4f67ec5b78e31bda72a7d4bb18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0" y="5322764"/>
            <a:ext cx="1387470" cy="15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G:\Документы\Наташа\1026a4f67ec5b78e31bda72a7d4bb18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756530" y="0"/>
            <a:ext cx="1387470" cy="15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0707" y="133181"/>
            <a:ext cx="806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002060"/>
                </a:solidFill>
              </a:rPr>
              <a:t>Характеристика условий труда</a:t>
            </a:r>
            <a:endParaRPr lang="ru-RU" sz="4000" b="1" i="1" dirty="0">
              <a:solidFill>
                <a:srgbClr val="002060"/>
              </a:solidFill>
            </a:endParaRPr>
          </a:p>
        </p:txBody>
      </p:sp>
      <p:pic>
        <p:nvPicPr>
          <p:cNvPr id="5" name="Picture 2" descr="G:\DCIM\100D3100\DSC_06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4704"/>
            <a:ext cx="7601568" cy="50677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2411760" y="5970475"/>
            <a:ext cx="6120680" cy="792088"/>
            <a:chOff x="2411760" y="5970475"/>
            <a:chExt cx="6120680" cy="792088"/>
          </a:xfrm>
        </p:grpSpPr>
        <p:sp>
          <p:nvSpPr>
            <p:cNvPr id="7" name="Овал 6"/>
            <p:cNvSpPr/>
            <p:nvPr/>
          </p:nvSpPr>
          <p:spPr>
            <a:xfrm>
              <a:off x="2411760" y="5970475"/>
              <a:ext cx="6120680" cy="792088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818007" y="5970475"/>
              <a:ext cx="53285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rgbClr val="0000CC"/>
                  </a:solidFill>
                </a:rPr>
                <a:t>Документация соц. педагога</a:t>
              </a:r>
              <a:endParaRPr lang="ru-RU" sz="2400" b="1" dirty="0">
                <a:solidFill>
                  <a:srgbClr val="0000CC"/>
                </a:solidFill>
              </a:endParaRPr>
            </a:p>
          </p:txBody>
        </p:sp>
      </p:grpSp>
      <p:pic>
        <p:nvPicPr>
          <p:cNvPr id="9" name="Picture 2" descr="G:\Документы\Наташа\1026a4f67ec5b78e31bda72a7d4bb18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0" y="5322764"/>
            <a:ext cx="1387470" cy="15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G:\Документы\Наташа\1026a4f67ec5b78e31bda72a7d4bb18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756530" y="0"/>
            <a:ext cx="1387470" cy="15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332656"/>
            <a:ext cx="806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002060"/>
                </a:solidFill>
              </a:rPr>
              <a:t>УМК социального педагога</a:t>
            </a:r>
            <a:endParaRPr lang="ru-RU" sz="4000" b="1" i="1" dirty="0">
              <a:solidFill>
                <a:srgbClr val="002060"/>
              </a:solidFill>
            </a:endParaRPr>
          </a:p>
        </p:txBody>
      </p:sp>
      <p:pic>
        <p:nvPicPr>
          <p:cNvPr id="5" name="Picture 2" descr="G:\DCIM\100D3100\DSC_06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517" y="1009183"/>
            <a:ext cx="7147082" cy="47647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2411760" y="5827839"/>
            <a:ext cx="6120680" cy="792088"/>
            <a:chOff x="2411760" y="5827839"/>
            <a:chExt cx="6120680" cy="792088"/>
          </a:xfrm>
        </p:grpSpPr>
        <p:sp>
          <p:nvSpPr>
            <p:cNvPr id="7" name="Овал 6"/>
            <p:cNvSpPr/>
            <p:nvPr/>
          </p:nvSpPr>
          <p:spPr>
            <a:xfrm>
              <a:off x="2411760" y="5827839"/>
              <a:ext cx="6120680" cy="792088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818007" y="5970475"/>
              <a:ext cx="53285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rgbClr val="0000CC"/>
                  </a:solidFill>
                </a:rPr>
                <a:t>Методическая литература</a:t>
              </a:r>
              <a:endParaRPr lang="ru-RU" sz="2400" b="1" dirty="0">
                <a:solidFill>
                  <a:srgbClr val="0000CC"/>
                </a:solidFill>
              </a:endParaRPr>
            </a:p>
          </p:txBody>
        </p:sp>
      </p:grpSp>
      <p:pic>
        <p:nvPicPr>
          <p:cNvPr id="9" name="Picture 2" descr="G:\Документы\Наташа\1026a4f67ec5b78e31bda72a7d4bb18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0" y="5322764"/>
            <a:ext cx="1387470" cy="15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G:\Документы\Наташа\1026a4f67ec5b78e31bda72a7d4bb18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756530" y="0"/>
            <a:ext cx="1387470" cy="15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332656"/>
            <a:ext cx="806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002060"/>
                </a:solidFill>
              </a:rPr>
              <a:t>УМК социального педагога</a:t>
            </a:r>
            <a:endParaRPr lang="ru-RU" sz="4000" b="1" i="1" dirty="0">
              <a:solidFill>
                <a:srgbClr val="002060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2411760" y="5827839"/>
            <a:ext cx="6120680" cy="792088"/>
            <a:chOff x="2411760" y="5827839"/>
            <a:chExt cx="6120680" cy="792088"/>
          </a:xfrm>
        </p:grpSpPr>
        <p:sp>
          <p:nvSpPr>
            <p:cNvPr id="6" name="Овал 5"/>
            <p:cNvSpPr/>
            <p:nvPr/>
          </p:nvSpPr>
          <p:spPr>
            <a:xfrm>
              <a:off x="2411760" y="5827839"/>
              <a:ext cx="6120680" cy="792088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818007" y="5970475"/>
              <a:ext cx="53285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rgbClr val="0000CC"/>
                  </a:solidFill>
                </a:rPr>
                <a:t>Психологическая  литература</a:t>
              </a:r>
              <a:endParaRPr lang="ru-RU" sz="2400" b="1" dirty="0">
                <a:solidFill>
                  <a:srgbClr val="0000CC"/>
                </a:solidFill>
              </a:endParaRPr>
            </a:p>
          </p:txBody>
        </p:sp>
      </p:grpSp>
      <p:pic>
        <p:nvPicPr>
          <p:cNvPr id="8" name="Picture 2" descr="G:\DCIM\100D3100\DSC_06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799" y="947292"/>
            <a:ext cx="7200800" cy="48005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:\Документы\Наташа\1026a4f67ec5b78e31bda72a7d4bb18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0" y="5322764"/>
            <a:ext cx="1387470" cy="15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G:\Документы\Наташа\1026a4f67ec5b78e31bda72a7d4bb18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756530" y="0"/>
            <a:ext cx="1387470" cy="15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2910" y="214290"/>
            <a:ext cx="806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002060"/>
                </a:solidFill>
              </a:rPr>
              <a:t>УМК социального педагога</a:t>
            </a:r>
            <a:endParaRPr lang="ru-RU" sz="4000" b="1" i="1" dirty="0">
              <a:solidFill>
                <a:srgbClr val="002060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2443110" y="5853489"/>
            <a:ext cx="6120680" cy="792088"/>
            <a:chOff x="2411760" y="5827839"/>
            <a:chExt cx="6120680" cy="792088"/>
          </a:xfrm>
        </p:grpSpPr>
        <p:sp>
          <p:nvSpPr>
            <p:cNvPr id="6" name="Овал 5"/>
            <p:cNvSpPr/>
            <p:nvPr/>
          </p:nvSpPr>
          <p:spPr>
            <a:xfrm>
              <a:off x="2411760" y="5827839"/>
              <a:ext cx="6120680" cy="792088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818007" y="5970475"/>
              <a:ext cx="53285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rgbClr val="0000CC"/>
                  </a:solidFill>
                </a:rPr>
                <a:t>Юридическая   литература</a:t>
              </a:r>
              <a:endParaRPr lang="ru-RU" sz="2400" b="1" dirty="0">
                <a:solidFill>
                  <a:srgbClr val="0000CC"/>
                </a:solidFill>
              </a:endParaRPr>
            </a:p>
          </p:txBody>
        </p:sp>
      </p:grpSp>
      <p:pic>
        <p:nvPicPr>
          <p:cNvPr id="8" name="Picture 2" descr="G:\DCIM\100D3100\DSC_06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683" y="922176"/>
            <a:ext cx="7194738" cy="47964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G:\Документы\Наташа\1026a4f67ec5b78e31bda72a7d4bb18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0" y="5322764"/>
            <a:ext cx="1387470" cy="15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G:\Документы\Наташа\1026a4f67ec5b78e31bda72a7d4bb18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756530" y="0"/>
            <a:ext cx="1387470" cy="15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188640"/>
            <a:ext cx="806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002060"/>
                </a:solidFill>
              </a:rPr>
              <a:t>УМК социального педагога</a:t>
            </a:r>
            <a:endParaRPr lang="ru-RU" sz="4000" b="1" i="1" dirty="0">
              <a:solidFill>
                <a:srgbClr val="002060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2411760" y="5827839"/>
            <a:ext cx="6120680" cy="792088"/>
            <a:chOff x="2411760" y="5827839"/>
            <a:chExt cx="6120680" cy="792088"/>
          </a:xfrm>
        </p:grpSpPr>
        <p:sp>
          <p:nvSpPr>
            <p:cNvPr id="6" name="Овал 5"/>
            <p:cNvSpPr/>
            <p:nvPr/>
          </p:nvSpPr>
          <p:spPr>
            <a:xfrm>
              <a:off x="2411760" y="5827839"/>
              <a:ext cx="6120680" cy="792088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818007" y="5970475"/>
              <a:ext cx="53285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rgbClr val="0000CC"/>
                  </a:solidFill>
                </a:rPr>
                <a:t>П</a:t>
              </a:r>
              <a:r>
                <a:rPr lang="ru-RU" sz="2400" b="1" dirty="0" smtClean="0">
                  <a:solidFill>
                    <a:srgbClr val="0000CC"/>
                  </a:solidFill>
                </a:rPr>
                <a:t>рофориентационная   литература</a:t>
              </a:r>
              <a:endParaRPr lang="ru-RU" sz="2400" b="1" dirty="0">
                <a:solidFill>
                  <a:srgbClr val="0000CC"/>
                </a:solidFill>
              </a:endParaRPr>
            </a:p>
          </p:txBody>
        </p:sp>
      </p:grpSp>
      <p:pic>
        <p:nvPicPr>
          <p:cNvPr id="8" name="Picture 2" descr="G:\DCIM\100D3100\DSC_06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96525"/>
            <a:ext cx="7104072" cy="47360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:\Документы\Наташа\1026a4f67ec5b78e31bda72a7d4bb18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0" y="5322764"/>
            <a:ext cx="1387470" cy="15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G:\Документы\Наташа\1026a4f67ec5b78e31bda72a7d4bb18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756530" y="0"/>
            <a:ext cx="1387470" cy="153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29</TotalTime>
  <Words>315</Words>
  <PresentationFormat>Экран (4:3)</PresentationFormat>
  <Paragraphs>82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Admin</cp:lastModifiedBy>
  <cp:revision>5</cp:revision>
  <dcterms:modified xsi:type="dcterms:W3CDTF">2017-01-06T18:57:16Z</dcterms:modified>
</cp:coreProperties>
</file>