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92" r:id="rId2"/>
    <p:sldId id="256" r:id="rId3"/>
    <p:sldId id="257" r:id="rId4"/>
    <p:sldId id="283" r:id="rId5"/>
    <p:sldId id="289" r:id="rId6"/>
    <p:sldId id="313" r:id="rId7"/>
    <p:sldId id="284" r:id="rId8"/>
    <p:sldId id="285" r:id="rId9"/>
    <p:sldId id="314" r:id="rId10"/>
    <p:sldId id="317" r:id="rId11"/>
    <p:sldId id="315" r:id="rId12"/>
    <p:sldId id="316" r:id="rId13"/>
    <p:sldId id="259" r:id="rId14"/>
    <p:sldId id="260" r:id="rId15"/>
    <p:sldId id="262" r:id="rId16"/>
    <p:sldId id="308" r:id="rId17"/>
    <p:sldId id="318" r:id="rId18"/>
    <p:sldId id="320" r:id="rId19"/>
    <p:sldId id="304" r:id="rId20"/>
    <p:sldId id="319" r:id="rId21"/>
    <p:sldId id="263" r:id="rId22"/>
    <p:sldId id="305" r:id="rId23"/>
    <p:sldId id="291" r:id="rId24"/>
    <p:sldId id="286" r:id="rId25"/>
    <p:sldId id="325" r:id="rId26"/>
    <p:sldId id="326" r:id="rId27"/>
    <p:sldId id="271" r:id="rId28"/>
    <p:sldId id="309" r:id="rId29"/>
    <p:sldId id="329" r:id="rId30"/>
    <p:sldId id="288" r:id="rId31"/>
    <p:sldId id="328" r:id="rId32"/>
    <p:sldId id="321" r:id="rId33"/>
    <p:sldId id="322" r:id="rId34"/>
    <p:sldId id="323" r:id="rId35"/>
    <p:sldId id="324" r:id="rId36"/>
    <p:sldId id="327" r:id="rId37"/>
    <p:sldId id="336" r:id="rId38"/>
    <p:sldId id="272" r:id="rId39"/>
    <p:sldId id="293" r:id="rId40"/>
    <p:sldId id="294" r:id="rId41"/>
    <p:sldId id="333" r:id="rId42"/>
    <p:sldId id="334" r:id="rId43"/>
    <p:sldId id="335" r:id="rId44"/>
    <p:sldId id="307" r:id="rId45"/>
    <p:sldId id="295" r:id="rId46"/>
    <p:sldId id="296" r:id="rId47"/>
    <p:sldId id="297" r:id="rId48"/>
    <p:sldId id="298" r:id="rId49"/>
    <p:sldId id="302" r:id="rId50"/>
    <p:sldId id="299" r:id="rId51"/>
    <p:sldId id="300" r:id="rId52"/>
    <p:sldId id="301" r:id="rId53"/>
    <p:sldId id="303" r:id="rId54"/>
    <p:sldId id="281" r:id="rId5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214018"/>
    <a:srgbClr val="305F23"/>
    <a:srgbClr val="4A9337"/>
    <a:srgbClr val="7DD330"/>
    <a:srgbClr val="0C7CD2"/>
    <a:srgbClr val="1F7EE7"/>
    <a:srgbClr val="AE1517"/>
    <a:srgbClr val="CC0000"/>
    <a:srgbClr val="486D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1029" autoAdjust="0"/>
    <p:restoredTop sz="93645" autoAdjust="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E1B1B-0883-4861-90A3-88A0EC5F3B26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256E2-A693-43C5-B8B3-3679B321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256E2-A693-43C5-B8B3-3679B321870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256E2-A693-43C5-B8B3-3679B321870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256E2-A693-43C5-B8B3-3679B321870A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1063" name="Picture 39" descr="h rtrae gd jrt ujr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8035925" y="623728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4A9337"/>
                </a:solidFill>
              </a:rPr>
              <a:t>Page </a:t>
            </a:r>
            <a:fld id="{07E22E35-1C1B-4142-BE21-0EF32B1AB61B}" type="slidenum">
              <a:rPr lang="fr-FR" b="1">
                <a:solidFill>
                  <a:srgbClr val="4A9337"/>
                </a:solidFill>
              </a:rPr>
              <a:pPr/>
              <a:t>‹#›</a:t>
            </a:fld>
            <a:endParaRPr lang="fr-FR" b="1">
              <a:solidFill>
                <a:srgbClr val="4A933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powerpointstyles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hyperlink" Target="mailto:konkurs@medalingrad.ru" TargetMode="Externa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7272808" cy="3339803"/>
          </a:xfrm>
        </p:spPr>
        <p:txBody>
          <a:bodyPr/>
          <a:lstStyle/>
          <a:p>
            <a:r>
              <a:rPr lang="ru-RU" sz="2400" dirty="0" smtClean="0">
                <a:solidFill>
                  <a:srgbClr val="00CC00"/>
                </a:solidFill>
              </a:rPr>
              <a:t>Государственное казённое учреждение социального обслуживания Ростовской области центр помощи детям, оставшимся без попечения родителей, «</a:t>
            </a:r>
            <a:r>
              <a:rPr lang="ru-RU" sz="2400" dirty="0" err="1" smtClean="0">
                <a:solidFill>
                  <a:srgbClr val="00CC00"/>
                </a:solidFill>
              </a:rPr>
              <a:t>Кочетовский</a:t>
            </a:r>
            <a:r>
              <a:rPr lang="ru-RU" sz="2400" dirty="0" smtClean="0">
                <a:solidFill>
                  <a:srgbClr val="00CC00"/>
                </a:solidFill>
              </a:rPr>
              <a:t> центр помощи детям».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204864"/>
            <a:ext cx="6728792" cy="3793976"/>
          </a:xfrm>
        </p:spPr>
        <p:txBody>
          <a:bodyPr/>
          <a:lstStyle/>
          <a:p>
            <a:r>
              <a:rPr lang="ru-RU" sz="8800" dirty="0" err="1" smtClean="0">
                <a:solidFill>
                  <a:srgbClr val="4A9337"/>
                </a:solidFill>
              </a:rPr>
              <a:t>Портфолио</a:t>
            </a:r>
            <a:endParaRPr lang="ru-RU" sz="8800" dirty="0">
              <a:solidFill>
                <a:srgbClr val="4A9337"/>
              </a:solidFill>
            </a:endParaRPr>
          </a:p>
        </p:txBody>
      </p:sp>
      <p:pic>
        <p:nvPicPr>
          <p:cNvPr id="68610" name="Picture 2" descr="C:\Users\андрей\Desktop\1357110379_01-2-kopiya.jpg"/>
          <p:cNvPicPr>
            <a:picLocks noChangeAspect="1" noChangeArrowheads="1"/>
          </p:cNvPicPr>
          <p:nvPr/>
        </p:nvPicPr>
        <p:blipFill>
          <a:blip r:embed="rId2" cstate="print"/>
          <a:srcRect l="7175" t="28087" r="6721" b="38030"/>
          <a:stretch>
            <a:fillRect/>
          </a:stretch>
        </p:blipFill>
        <p:spPr bwMode="auto">
          <a:xfrm>
            <a:off x="1619672" y="2060848"/>
            <a:ext cx="691276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1428750" cy="1428750"/>
          </a:xfrm>
          <a:prstGeom prst="rect">
            <a:avLst/>
          </a:prstGeom>
          <a:noFill/>
        </p:spPr>
      </p:pic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5229200"/>
            <a:ext cx="1428750" cy="1428750"/>
          </a:xfrm>
          <a:prstGeom prst="rect">
            <a:avLst/>
          </a:prstGeom>
          <a:noFill/>
        </p:spPr>
      </p:pic>
      <p:pic>
        <p:nvPicPr>
          <p:cNvPr id="7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22920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андрей\Desktop\Сычёва Н.А.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67140" y="-751525"/>
            <a:ext cx="6525344" cy="80283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Курсы повышения квалификации</a:t>
            </a:r>
            <a:endParaRPr lang="ru-RU" dirty="0">
              <a:solidFill>
                <a:srgbClr val="00CC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21.07.2017</a:t>
            </a:r>
          </a:p>
          <a:p>
            <a:pPr algn="ctr"/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Курсы в Федеральном государственном бюджетном научном учреждении  «Институт управления образованием  Российской академии образования» по дополнительной профессиональной программе «Организационно- методическое сопровождение семейного устройства детей и сопровождение семей (подростки,  </a:t>
            </a:r>
            <a:r>
              <a:rPr lang="ru-RU" sz="28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сиблинги</a:t>
            </a: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дети с ОВЗ) в объёме 72 часов.</a:t>
            </a:r>
            <a:endParaRPr lang="ru-RU" sz="28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андрей\Desktop\IMG_8607.JPG"/>
          <p:cNvPicPr>
            <a:picLocks noChangeAspect="1" noChangeArrowheads="1"/>
          </p:cNvPicPr>
          <p:nvPr/>
        </p:nvPicPr>
        <p:blipFill>
          <a:blip r:embed="rId2" cstate="print"/>
          <a:srcRect l="2560" t="2368" r="3579"/>
          <a:stretch>
            <a:fillRect/>
          </a:stretch>
        </p:blipFill>
        <p:spPr bwMode="auto">
          <a:xfrm>
            <a:off x="899592" y="260648"/>
            <a:ext cx="7920880" cy="638132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548680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Мой взгляд на мир</a:t>
            </a:r>
            <a:r>
              <a:rPr lang="ru-RU" sz="4400" b="1" dirty="0" smtClean="0">
                <a:solidFill>
                  <a:srgbClr val="305F23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4400" b="1" dirty="0" smtClean="0">
                <a:solidFill>
                  <a:srgbClr val="305F23"/>
                </a:solidFill>
                <a:latin typeface="Calibri" pitchFamily="34" charset="0"/>
                <a:cs typeface="Calibri" pitchFamily="34" charset="0"/>
              </a:rPr>
            </a:br>
            <a:endParaRPr lang="ru-RU" sz="4400" dirty="0">
              <a:solidFill>
                <a:srgbClr val="305F2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340768"/>
            <a:ext cx="69127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Воспитателю детского центра помощи детям важно любить всех детей одинаково: шалуна и послушного, сообразительного и тугодума, ленивого и примерного. Надо делить поровну доброту души между своими воспитанниками. Доброта и любовь к детям должны быть главным стимулом нашей педагогической деятельности, общения с ребенком. Доброе отношение к детям не ущемляет самолюбия и достоинства детей, помогает воспитателю вовремя прийти на помощь ребенку.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908720"/>
            <a:ext cx="64807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Профессиональные интересы: </a:t>
            </a:r>
          </a:p>
          <a:p>
            <a:pPr algn="ctr"/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Твори добро на всей земле,</a:t>
            </a:r>
          </a:p>
          <a:p>
            <a:pPr algn="ctr"/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твори добро другим во благо</a:t>
            </a:r>
          </a:p>
          <a:p>
            <a:pPr algn="ctr"/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Не за красивое спасибо,</a:t>
            </a:r>
          </a:p>
          <a:p>
            <a:pPr algn="ctr"/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Услышавшего тебя рядом.</a:t>
            </a:r>
          </a:p>
          <a:p>
            <a:pPr algn="ctr"/>
            <a:r>
              <a:rPr lang="ru-RU" sz="32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Увлечения:</a:t>
            </a:r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Мои увлечения - это то, что приносит мне радость в жизни, наполняет положительной энергией и позитивом.</a:t>
            </a:r>
          </a:p>
        </p:txBody>
      </p:sp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1428750" cy="1428750"/>
          </a:xfrm>
          <a:prstGeom prst="rect">
            <a:avLst/>
          </a:prstGeom>
          <a:noFill/>
        </p:spPr>
      </p:pic>
      <p:pic>
        <p:nvPicPr>
          <p:cNvPr id="7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365104"/>
            <a:ext cx="1428750" cy="1428750"/>
          </a:xfrm>
          <a:prstGeom prst="rect">
            <a:avLst/>
          </a:prstGeom>
          <a:noFill/>
        </p:spPr>
      </p:pic>
      <p:pic>
        <p:nvPicPr>
          <p:cNvPr id="8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797152"/>
            <a:ext cx="1428750" cy="1428750"/>
          </a:xfrm>
          <a:prstGeom prst="rect">
            <a:avLst/>
          </a:prstGeom>
          <a:noFill/>
        </p:spPr>
      </p:pic>
      <p:pic>
        <p:nvPicPr>
          <p:cNvPr id="9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301208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085184"/>
            <a:ext cx="1428750" cy="1428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260648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Свой методический уровень повышаю, выступая на МО, посещаю открытые занятия коллег центра помощи детям, выступаю на педагогических советах, ежегодно даю открытые  занятия  для коллег, принимаю участие в конкурсах: «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Медалинград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», «Алые паруса», «Слово педагога», «Подари знание», «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Педразвитие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», «Завуч», «Педология».  Опубликовала статью в журнале «Сезоны года».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 2012 году приняла участие в областном семинаре по теме: «Духовно-нравственное развитие и социализация личности воспитанника в условиях учреждения социальной поддержки детства» г. Новочеркасск детский дом №8.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1655763" y="260350"/>
            <a:ext cx="7488237" cy="5865813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 2012 г. приняла участие в областном семинаре для воспитателей специальных (коррекционных) образовательных учреждений и детских домов по теме: «Моделирование деятельности воспитателя по формированию нравственного отношения к героическому прошлому  г. Зернограда».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 2017г.приняла участие в областном семинаре-практикуме на тему «Организация межведомственного взаимодействия при сопровождении замещающих семей», Министерством общего и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профессинального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образования Ростовской области на базе ГКУСО РО Шахтинский центр помощи детям №3.</a:t>
            </a:r>
            <a:endParaRPr lang="ru-RU" sz="24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71287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09.12.2016г. приняла участие в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вебинаре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по теме: «Педагогическое общение. Многоплановый процесс организации, установления и развития коммуникации, взаимопонимания и взаимодействия между педагогами и детьми».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10.12 2016г. приняла участие во Всероссийской конференции по теме: «Развитие системы образования в России: опыт, проблемы, пути решения».  СМИ «Альманах педагога».</a:t>
            </a:r>
          </a:p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Св-во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ЭЛ № ФС 77-65290.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16.06.2017 г. приняла участие в областном семинаре-практикуме по теме: «Реализация форм и методов воспитательной работы как одно из условий разностороннего развития личности воспитанника», который состоялся в  ГКУСО РО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Ерофеевском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центре помощи детям. </a:t>
            </a: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574665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27.10.2017 г. приняла участие в областном семинаре-практикуме на тему: «Основные сферы развития воспитанника», проводимом министерством общего и профессионального образования Ростовской области на базе ГКУСО РО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Кочетовского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центра помощи детям.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5.08.2016г. приняла активное участие в организации и проведении межрайонной «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Кочетовской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летней выездной школы - 2016».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25.08.2017г. приняла участие в проведении мероприятий «Областной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Кочетовской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летней выездной школы - 2017».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Занимаюсь </a:t>
            </a:r>
            <a:r>
              <a:rPr lang="ru-RU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постинтернатным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сопровождением выпускников центра помощи детям.</a:t>
            </a:r>
            <a:endParaRPr lang="ru-RU" sz="24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995120" cy="5472608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Выступления на МО: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«Стили взаимоотношений педагога и воспитанника» 28.10.2009. 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 Секреты социального успеха» 12.11.2010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«Выбор друзей» 14.04.2010.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 Почему они конфликтуют?» 11.03.2011.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«Подросток в ситуации хронического неуспеха»18.01.2013.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«Влияние стиля общения взрослого на общение младших школьников»15.01.2013.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 Дети группы риска» 14.03.2014.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«Почему лгут младшие школьники» 2014.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«Дистанции в общении». 2015.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«Как избавиться от сквернословия». 2016.</a:t>
            </a:r>
            <a:r>
              <a:rPr lang="ru-RU" sz="2400" dirty="0" smtClean="0">
                <a:solidFill>
                  <a:srgbClr val="2140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21401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2140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2"/>
              </a:rPr>
              <a:t>Free Powerpoint Templates</a:t>
            </a:r>
            <a:endParaRPr lang="fr-FR"/>
          </a:p>
        </p:txBody>
      </p:sp>
      <p:pic>
        <p:nvPicPr>
          <p:cNvPr id="2083" name="Picture 35" descr="jy tyjze yhj,gazh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419475" y="1916113"/>
            <a:ext cx="5616575" cy="79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>
            <a:spAutoFit/>
          </a:bodyPr>
          <a:lstStyle/>
          <a:p>
            <a:pPr algn="ctr"/>
            <a:endParaRPr lang="fr-FR" sz="2800" i="1" dirty="0">
              <a:solidFill>
                <a:srgbClr val="4A933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32656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ДОБРО ПОЖАЛОВАТЬ В МОЙ МИР</a:t>
            </a:r>
            <a:endParaRPr lang="ru-RU" sz="3600" i="1" dirty="0">
              <a:solidFill>
                <a:srgbClr val="00CC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276872"/>
            <a:ext cx="4392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«Каждый наш поступок, который видят или слышат дети, каждое наше слово – интонация, с которой оно произносится, являются капельками, падающими в тот поток, который мы называем жизнь ребенка, формированием его личности».</a:t>
            </a:r>
          </a:p>
          <a:p>
            <a:pPr algn="r"/>
            <a:r>
              <a:rPr lang="ru-RU" sz="16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В. П. Кащенко</a:t>
            </a:r>
            <a:endParaRPr lang="ru-RU" sz="1600" b="1" dirty="0">
              <a:solidFill>
                <a:srgbClr val="00CC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5301208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Сычёва Наталья Александровна воспитатель</a:t>
            </a:r>
          </a:p>
          <a:p>
            <a:pPr algn="ctr" eaLnBrk="1" hangingPunct="1"/>
            <a:r>
              <a:rPr lang="ru-RU" sz="2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первой квалификационной категории</a:t>
            </a:r>
          </a:p>
        </p:txBody>
      </p:sp>
      <p:pic>
        <p:nvPicPr>
          <p:cNvPr id="9" name="Рисунок 8" descr="C:\Users\андрей\Desktop\IMG_1936.JPG"/>
          <p:cNvPicPr/>
          <p:nvPr/>
        </p:nvPicPr>
        <p:blipFill>
          <a:blip r:embed="rId4" cstate="print"/>
          <a:srcRect l="58998" t="38488" r="6466" b="28072"/>
          <a:stretch>
            <a:fillRect/>
          </a:stretch>
        </p:blipFill>
        <p:spPr bwMode="auto">
          <a:xfrm rot="16200000" flipV="1">
            <a:off x="5400092" y="1664804"/>
            <a:ext cx="403244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085184"/>
            <a:ext cx="1428750" cy="1428750"/>
          </a:xfrm>
          <a:prstGeom prst="rect">
            <a:avLst/>
          </a:prstGeom>
          <a:noFill/>
        </p:spPr>
      </p:pic>
      <p:pic>
        <p:nvPicPr>
          <p:cNvPr id="11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90872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6034682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«Выступления на педсоветах: 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«Способы и процедуры оценки уровня достижений ключевых компетенций в учебном процессе» 2011г. «Организация детского творчества в воспитательной деятельности и свободное время» 2013г. </a:t>
            </a:r>
            <a:b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«Совместная деятельность детского дома и школы в нашей группе» 2013г</a:t>
            </a:r>
            <a:r>
              <a:rPr lang="ru-RU" sz="2400" dirty="0" smtClean="0">
                <a:solidFill>
                  <a:srgbClr val="21401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214018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 u="sng" dirty="0">
              <a:solidFill>
                <a:srgbClr val="4A93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475657" y="908720"/>
            <a:ext cx="6984132" cy="475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400" b="1" dirty="0">
              <a:solidFill>
                <a:srgbClr val="4A93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260649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Тема по самообразованию:</a:t>
            </a:r>
            <a:endParaRPr lang="ru-RU" sz="32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980728"/>
            <a:ext cx="71287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Профилактика правонарушений и безнадзорности воспитанников центра помощи детям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u="sng" dirty="0" smtClean="0">
                <a:solidFill>
                  <a:srgbClr val="00CC00"/>
                </a:solidFill>
              </a:rPr>
              <a:t> </a:t>
            </a:r>
          </a:p>
          <a:p>
            <a:endParaRPr lang="ru-RU" sz="24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Цель: совершенствование воспитательной системы учреждения в направлении профилактики вредных привычек, устранения причин и условий, способствующих безнадзорности, правонарушений, преступлений, антиобщественных действий воспитанников.</a:t>
            </a:r>
          </a:p>
          <a:p>
            <a:endParaRPr lang="ru-RU" sz="2400" b="1" dirty="0" smtClean="0">
              <a:solidFill>
                <a:srgbClr val="305F2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/>
          </a:p>
          <a:p>
            <a:endParaRPr lang="ru-RU" sz="2400" dirty="0" smtClean="0">
              <a:solidFill>
                <a:srgbClr val="305F2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7272808" cy="5760640"/>
          </a:xfrm>
        </p:spPr>
        <p:txBody>
          <a:bodyPr/>
          <a:lstStyle/>
          <a:p>
            <a:pPr algn="l"/>
            <a:r>
              <a:rPr lang="ru-RU" sz="36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Проведены открытые мероприятия:</a:t>
            </a: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«Доброе слово и кошке приятно» 11.2000г. «Что такое хорошо и что такое плохо»  10.2010г.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«Давай поговорим» 2011. 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«Урок  </a:t>
            </a: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доброты» 2013.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«Поговорим о Дружбе» 2013.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«Путешествие на остров «Доброты»»03.2014.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«Роскошь человеческого общения» 2016.</a:t>
            </a:r>
            <a:b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«Хочешь быть счастливым - будь им» 03.2017г.</a:t>
            </a:r>
            <a:endParaRPr lang="ru-RU" sz="28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Desktop\IMG_1724.jpg"/>
          <p:cNvPicPr/>
          <p:nvPr/>
        </p:nvPicPr>
        <p:blipFill>
          <a:blip r:embed="rId2" cstate="print"/>
          <a:srcRect l="4088" t="5454" r="3937" b="7294"/>
          <a:stretch>
            <a:fillRect/>
          </a:stretch>
        </p:blipFill>
        <p:spPr bwMode="auto">
          <a:xfrm>
            <a:off x="899592" y="1844824"/>
            <a:ext cx="3384376" cy="2448272"/>
          </a:xfrm>
          <a:prstGeom prst="rect">
            <a:avLst/>
          </a:prstGeom>
          <a:ln w="190500" cap="sq">
            <a:solidFill>
              <a:srgbClr val="00CC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андрей\Desktop\IMG_1725.jpg"/>
          <p:cNvPicPr/>
          <p:nvPr/>
        </p:nvPicPr>
        <p:blipFill>
          <a:blip r:embed="rId3" cstate="print"/>
          <a:srcRect l="7478" t="5405" b="5406"/>
          <a:stretch>
            <a:fillRect/>
          </a:stretch>
        </p:blipFill>
        <p:spPr bwMode="auto">
          <a:xfrm>
            <a:off x="5292080" y="1772816"/>
            <a:ext cx="3528392" cy="2448272"/>
          </a:xfrm>
          <a:prstGeom prst="rect">
            <a:avLst/>
          </a:prstGeom>
          <a:ln w="190500" cap="sq">
            <a:solidFill>
              <a:srgbClr val="00CC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андрей\Desktop\IMG_1616.jpg"/>
          <p:cNvPicPr/>
          <p:nvPr/>
        </p:nvPicPr>
        <p:blipFill>
          <a:blip r:embed="rId4" cstate="print"/>
          <a:srcRect l="25211" t="4692" r="16997"/>
          <a:stretch>
            <a:fillRect/>
          </a:stretch>
        </p:blipFill>
        <p:spPr bwMode="auto">
          <a:xfrm>
            <a:off x="3923928" y="3429000"/>
            <a:ext cx="3024336" cy="3429000"/>
          </a:xfrm>
          <a:prstGeom prst="rect">
            <a:avLst/>
          </a:prstGeom>
          <a:ln w="190500" cap="sq">
            <a:solidFill>
              <a:srgbClr val="00CC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991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ru-RU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андрей\Desktop\IMG_1614.jpg"/>
          <p:cNvPicPr>
            <a:picLocks noChangeAspect="1" noChangeArrowheads="1"/>
          </p:cNvPicPr>
          <p:nvPr/>
        </p:nvPicPr>
        <p:blipFill>
          <a:blip r:embed="rId2" cstate="print"/>
          <a:srcRect l="20426" r="24681" b="2979"/>
          <a:stretch>
            <a:fillRect/>
          </a:stretch>
        </p:blipFill>
        <p:spPr bwMode="auto">
          <a:xfrm>
            <a:off x="5724128" y="260648"/>
            <a:ext cx="309634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андрей\Desktop\IMG_1687.JPG"/>
          <p:cNvPicPr/>
          <p:nvPr/>
        </p:nvPicPr>
        <p:blipFill>
          <a:blip r:embed="rId3" cstate="print"/>
          <a:srcRect l="23410" t="7766" r="26403" b="645"/>
          <a:stretch>
            <a:fillRect/>
          </a:stretch>
        </p:blipFill>
        <p:spPr bwMode="auto">
          <a:xfrm>
            <a:off x="3995936" y="1556792"/>
            <a:ext cx="295232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CC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андрей\Desktop\IMG_1617.jpg"/>
          <p:cNvPicPr/>
          <p:nvPr/>
        </p:nvPicPr>
        <p:blipFill>
          <a:blip r:embed="rId4" cstate="print"/>
          <a:srcRect l="21962" t="2669" r="23212"/>
          <a:stretch>
            <a:fillRect/>
          </a:stretch>
        </p:blipFill>
        <p:spPr bwMode="auto">
          <a:xfrm>
            <a:off x="1259632" y="2420888"/>
            <a:ext cx="3096344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андрей\Desktop\a57e53581ba7b858214d531fa557f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960440" cy="5976664"/>
          </a:xfrm>
          <a:prstGeom prst="rect">
            <a:avLst/>
          </a:prstGeom>
          <a:noFill/>
        </p:spPr>
      </p:pic>
      <p:pic>
        <p:nvPicPr>
          <p:cNvPr id="46083" name="Picture 3" descr="C:\Users\андрей\Desktop\0dedabe8ae565e9a8509ba6f445ea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320481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ндрей\Desktop\632152913753106985551a11948db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888432" cy="5760639"/>
          </a:xfrm>
          <a:prstGeom prst="rect">
            <a:avLst/>
          </a:prstGeom>
          <a:noFill/>
        </p:spPr>
      </p:pic>
      <p:pic>
        <p:nvPicPr>
          <p:cNvPr id="47107" name="Picture 3" descr="C:\Users\андрей\Desktop\450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212976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915817" y="188913"/>
            <a:ext cx="54574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CC00"/>
                </a:solidFill>
              </a:rPr>
              <a:t>Мои достижения</a:t>
            </a:r>
            <a:endParaRPr lang="fr-FR" sz="4400" b="1" dirty="0">
              <a:solidFill>
                <a:srgbClr val="00CC00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051720" y="1412776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95513" y="1773238"/>
          <a:ext cx="2871787" cy="4064000"/>
        </p:xfrm>
        <a:graphic>
          <a:graphicData uri="http://schemas.openxmlformats.org/presentationml/2006/ole">
            <p:oleObj spid="_x0000_s2051" name="Acrobat Document" r:id="rId4" imgW="5668166" imgH="8019048" progId="AcroExch.Document.DC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508104" y="1052736"/>
            <a:ext cx="5976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 </a:t>
            </a:r>
            <a:r>
              <a:rPr lang="en-US" u="sng" dirty="0" smtClean="0">
                <a:hlinkClick r:id="rId5"/>
              </a:rPr>
              <a:t>konkurs@medalingrad.ru</a:t>
            </a:r>
            <a:endParaRPr lang="ru-RU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915816" y="1115743"/>
            <a:ext cx="223224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kon@rassudariki.ru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436096" y="1700808"/>
          <a:ext cx="3003271" cy="4245130"/>
        </p:xfrm>
        <a:graphic>
          <a:graphicData uri="http://schemas.openxmlformats.org/presentationml/2006/ole">
            <p:oleObj spid="_x0000_s2052" name="Acrobat Document" r:id="rId6" imgW="5668166" imgH="8019048" progId="AcroExch.Document.DC">
              <p:embed/>
            </p:oleObj>
          </a:graphicData>
        </a:graphic>
      </p:graphicFrame>
      <p:pic>
        <p:nvPicPr>
          <p:cNvPr id="10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8640"/>
            <a:ext cx="1428750" cy="1428750"/>
          </a:xfrm>
          <a:prstGeom prst="rect">
            <a:avLst/>
          </a:prstGeom>
          <a:noFill/>
        </p:spPr>
      </p:pic>
      <p:pic>
        <p:nvPicPr>
          <p:cNvPr id="1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323528" y="476672"/>
          <a:ext cx="4036615" cy="5801320"/>
        </p:xfrm>
        <a:graphic>
          <a:graphicData uri="http://schemas.openxmlformats.org/presentationml/2006/ole">
            <p:oleObj spid="_x0000_s51203" name="Acrobat Document" r:id="rId3" imgW="5667139" imgH="8019997" progId="AcroExch.Document.DC">
              <p:embed/>
            </p:oleObj>
          </a:graphicData>
        </a:graphic>
      </p:graphicFrame>
      <p:pic>
        <p:nvPicPr>
          <p:cNvPr id="51204" name="Picture 4" descr="C:\Users\андрей\Desktop\dipl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104456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395536" y="476672"/>
          <a:ext cx="4032448" cy="5884832"/>
        </p:xfrm>
        <a:graphic>
          <a:graphicData uri="http://schemas.openxmlformats.org/presentationml/2006/ole">
            <p:oleObj spid="_x0000_s50178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4668310" y="476672"/>
          <a:ext cx="3864129" cy="5832648"/>
        </p:xfrm>
        <a:graphic>
          <a:graphicData uri="http://schemas.openxmlformats.org/presentationml/2006/ole">
            <p:oleObj spid="_x0000_s50180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836712"/>
            <a:ext cx="7128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Образование: </a:t>
            </a:r>
            <a:r>
              <a:rPr lang="ru-RU" sz="3200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среднее специальное Константиновский педагогический колледж, «Воспитатель детей дошкольного возраста»;</a:t>
            </a:r>
          </a:p>
          <a:p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стаж педагогической работы </a:t>
            </a:r>
            <a:r>
              <a:rPr lang="ru-RU" sz="3200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(по специальности): 14 лет, в данной должности 14лет; в данном учреждении 14лет;</a:t>
            </a:r>
          </a:p>
          <a:p>
            <a:endParaRPr lang="ru-RU" sz="3200" dirty="0" smtClean="0">
              <a:solidFill>
                <a:srgbClr val="305F23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3200" dirty="0">
              <a:solidFill>
                <a:srgbClr val="305F23"/>
              </a:solidFill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5085184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дрей\Desktop\IMG_1689.JPG"/>
          <p:cNvPicPr/>
          <p:nvPr/>
        </p:nvPicPr>
        <p:blipFill>
          <a:blip r:embed="rId2" cstate="print"/>
          <a:srcRect l="22448" t="7268" r="25281" b="-1748"/>
          <a:stretch>
            <a:fillRect/>
          </a:stretch>
        </p:blipFill>
        <p:spPr bwMode="auto">
          <a:xfrm>
            <a:off x="5652120" y="260648"/>
            <a:ext cx="310515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андрей\Desktop\IMG_1688.JPG"/>
          <p:cNvPicPr/>
          <p:nvPr/>
        </p:nvPicPr>
        <p:blipFill>
          <a:blip r:embed="rId3" cstate="print"/>
          <a:srcRect l="20524" t="2165" r="25922" b="-38"/>
          <a:stretch>
            <a:fillRect/>
          </a:stretch>
        </p:blipFill>
        <p:spPr bwMode="auto">
          <a:xfrm>
            <a:off x="1691680" y="260648"/>
            <a:ext cx="318135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андрей\Desktop\IMG_1690.JPG"/>
          <p:cNvPicPr/>
          <p:nvPr/>
        </p:nvPicPr>
        <p:blipFill>
          <a:blip r:embed="rId4" cstate="print"/>
          <a:srcRect l="29503" t="8123" r="23196" b="4022"/>
          <a:stretch>
            <a:fillRect/>
          </a:stretch>
        </p:blipFill>
        <p:spPr bwMode="auto">
          <a:xfrm>
            <a:off x="3779912" y="2943225"/>
            <a:ext cx="2809875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1043608" y="476672"/>
          <a:ext cx="2871788" cy="4064000"/>
        </p:xfrm>
        <a:graphic>
          <a:graphicData uri="http://schemas.openxmlformats.org/presentationml/2006/ole">
            <p:oleObj spid="_x0000_s49154" name="Acrobat Document" r:id="rId3" imgW="5668166" imgH="8019048" progId="AcroExch.Document.DC">
              <p:embed/>
            </p:oleObj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3563888" y="1700808"/>
          <a:ext cx="2871788" cy="4064000"/>
        </p:xfrm>
        <a:graphic>
          <a:graphicData uri="http://schemas.openxmlformats.org/presentationml/2006/ole">
            <p:oleObj spid="_x0000_s49155" name="Acrobat Document" r:id="rId4" imgW="5667139" imgH="8019997" progId="AcroExch.Document.DC">
              <p:embed/>
            </p:oleObj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5940152" y="2564904"/>
          <a:ext cx="2871787" cy="4064000"/>
        </p:xfrm>
        <a:graphic>
          <a:graphicData uri="http://schemas.openxmlformats.org/presentationml/2006/ole">
            <p:oleObj spid="_x0000_s49156" name="Acrobat Document" r:id="rId5" imgW="5667139" imgH="8019997" progId="AcroExch.Document.DC">
              <p:embed/>
            </p:oleObj>
          </a:graphicData>
        </a:graphic>
      </p:graphicFrame>
      <p:pic>
        <p:nvPicPr>
          <p:cNvPr id="5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229200"/>
            <a:ext cx="1428750" cy="1428750"/>
          </a:xfrm>
          <a:prstGeom prst="rect">
            <a:avLst/>
          </a:prstGeom>
          <a:noFill/>
        </p:spPr>
      </p:pic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404664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ндрей\Desktop\59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2999631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035" name="Picture 3" descr="C:\Users\андрей\Desktop\3283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836712"/>
            <a:ext cx="3096344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2" descr="C:\Users\андрей\Desktop\78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24744"/>
            <a:ext cx="2843808" cy="3888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ндрей\Desktop\77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320480" cy="6175077"/>
          </a:xfrm>
          <a:prstGeom prst="rect">
            <a:avLst/>
          </a:prstGeom>
          <a:noFill/>
        </p:spPr>
      </p:pic>
      <p:pic>
        <p:nvPicPr>
          <p:cNvPr id="44035" name="Picture 3" descr="C:\Users\андрей\Desktop\45238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4068861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андрей\Desktop\a6d9ea76741c6bbfe8adff55481dd0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032448" cy="5688632"/>
          </a:xfrm>
          <a:prstGeom prst="rect">
            <a:avLst/>
          </a:prstGeom>
          <a:noFill/>
        </p:spPr>
      </p:pic>
      <p:pic>
        <p:nvPicPr>
          <p:cNvPr id="45061" name="Picture 5" descr="C:\Users\андрей\Desktop\5d35142127b711caab669b42d8d7a4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92488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ндрей\Desktop\119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92489" cy="6120680"/>
          </a:xfrm>
          <a:prstGeom prst="rect">
            <a:avLst/>
          </a:prstGeom>
          <a:noFill/>
        </p:spPr>
      </p:pic>
      <p:pic>
        <p:nvPicPr>
          <p:cNvPr id="47106" name="Picture 2" descr="C:\Users\андрей\Desktop\449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176464" cy="60486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251520" y="332656"/>
          <a:ext cx="3960440" cy="6192688"/>
        </p:xfrm>
        <a:graphic>
          <a:graphicData uri="http://schemas.openxmlformats.org/presentationml/2006/ole">
            <p:oleObj spid="_x0000_s48130" name="Acrobat Document" r:id="rId3" imgW="5667139" imgH="8019997" progId="AcroExch.Document.DC">
              <p:embed/>
            </p:oleObj>
          </a:graphicData>
        </a:graphic>
      </p:graphicFrame>
      <p:pic>
        <p:nvPicPr>
          <p:cNvPr id="48131" name="Picture 3" descr="C:\Users\андрей\Desktop\dipl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2656"/>
            <a:ext cx="4536504" cy="62220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андрей\Desktop\IMG_8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573016"/>
            <a:ext cx="2183178" cy="3051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7347" name="Picture 3" descr="C:\Users\андрей\Desktop\IMG_8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2205887" cy="3111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7348" name="Picture 4" descr="C:\Users\андрей\Desktop\IMG_8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124744"/>
            <a:ext cx="2457659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7349" name="Picture 5" descr="C:\Users\андрей\Desktop\IMG_8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2306536" cy="3214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pic>
        <p:nvPicPr>
          <p:cNvPr id="6" name="Рисунок 5" descr="C:\Users\андрей\Desktop\IMG_1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84784"/>
            <a:ext cx="4162425" cy="376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C:\Users\андрей\Desktop\Publication_A13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0474" y="1484784"/>
            <a:ext cx="273225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4" name="Picture 2" descr="C:\Users\андрей\Desktop\feedba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60648"/>
            <a:ext cx="3600400" cy="576064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F:\IMG_0936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7784" y="1844824"/>
            <a:ext cx="5939444" cy="445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404664"/>
            <a:ext cx="8424936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Наша дружная семья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ндрей\Desktop\IMG_1657.jpg"/>
          <p:cNvPicPr/>
          <p:nvPr/>
        </p:nvPicPr>
        <p:blipFill>
          <a:blip r:embed="rId2" cstate="print"/>
          <a:srcRect l="4239" t="9787" r="8356" b="3579"/>
          <a:stretch>
            <a:fillRect/>
          </a:stretch>
        </p:blipFill>
        <p:spPr bwMode="auto">
          <a:xfrm>
            <a:off x="2267744" y="620688"/>
            <a:ext cx="597666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F:\IMG_091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11760" y="1484784"/>
            <a:ext cx="5939444" cy="445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332656"/>
            <a:ext cx="7236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CC00"/>
                </a:solidFill>
              </a:rPr>
              <a:t>Моя любимая группа. Любим пошутить</a:t>
            </a:r>
            <a:endParaRPr lang="ru-RU" sz="28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дрей\Desktop\SAM_23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836712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ндрей\Desktop\SAM_1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429000"/>
            <a:ext cx="2917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дрей\Desktop\SAM_2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836712"/>
            <a:ext cx="26176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дрей\Desktop\SAM_22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429000"/>
            <a:ext cx="295232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Desktop\SAM_23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2795496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SAM_23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04664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SAM_23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96952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Desktop\SAM_30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96952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дрей\Desktop\SAM_30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4664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дрей\Desktop\SAM_3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4984"/>
            <a:ext cx="3314447" cy="27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дрей\Desktop\Изображение 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4320480" cy="276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андрей\Desktop\Изображение 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77072"/>
            <a:ext cx="3344416" cy="261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андрей\Desktop\Изображение 029.jpg"/>
          <p:cNvPicPr/>
          <p:nvPr/>
        </p:nvPicPr>
        <p:blipFill>
          <a:blip r:embed="rId4" cstate="print"/>
          <a:srcRect l="4348" b="19512"/>
          <a:stretch>
            <a:fillRect/>
          </a:stretch>
        </p:blipFill>
        <p:spPr bwMode="auto">
          <a:xfrm rot="16200000">
            <a:off x="1655676" y="1160748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андрей\Desktop\Изображение 0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645024"/>
            <a:ext cx="363691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88640"/>
            <a:ext cx="9155360" cy="1296144"/>
          </a:xfrm>
        </p:spPr>
        <p:txBody>
          <a:bodyPr/>
          <a:lstStyle/>
          <a:p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Занимаюсь озеленением детского дома</a:t>
            </a:r>
            <a:endParaRPr lang="ru-RU" sz="28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tImage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321467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getImage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750731" cy="281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IMG_09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857604"/>
            <a:ext cx="41468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67744" y="404664"/>
            <a:ext cx="687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CC00"/>
                </a:solidFill>
              </a:rPr>
              <a:t>Приобщаем к таинству крещения</a:t>
            </a:r>
            <a:endParaRPr lang="ru-RU" sz="28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C:\Documents and Settings\Admin\Мои документы\фото\DSC0221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1"/>
            <a:ext cx="3277598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Documents and Settings\Admin\Мои документы\фото\DSC02249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35696" y="4221088"/>
            <a:ext cx="338437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3" descr="C:\Documents and Settings\Admin\Мои документы\фото\DSC02305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221088"/>
            <a:ext cx="33123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CC00"/>
                </a:solidFill>
              </a:rPr>
              <a:t>Масленица</a:t>
            </a:r>
            <a:endParaRPr lang="ru-RU" sz="2800" dirty="0">
              <a:solidFill>
                <a:srgbClr val="00CC00"/>
              </a:solidFill>
            </a:endParaRPr>
          </a:p>
        </p:txBody>
      </p:sp>
      <p:pic>
        <p:nvPicPr>
          <p:cNvPr id="8" name="Рисунок 7" descr="C:\Users\андрей\Desktop\Изображение 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556792"/>
            <a:ext cx="360040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E:\фотографии\IMG_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8104" y="1484784"/>
            <a:ext cx="327504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3" descr="C:\Documents and Settings\Admin\Мои документы\фото\DSC0233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484784"/>
            <a:ext cx="3361006" cy="226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717032"/>
            <a:ext cx="3061304" cy="221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5922" y="3789040"/>
            <a:ext cx="331455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51721" y="332656"/>
            <a:ext cx="7092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CC00"/>
                </a:solidFill>
              </a:rPr>
              <a:t>Любим трудиться в любое время года</a:t>
            </a:r>
            <a:endParaRPr lang="ru-RU" sz="24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Documents and Settings\Admin\Мои документы\фото\DSC02473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1"/>
            <a:ext cx="367240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99792" y="332656"/>
            <a:ext cx="6444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CC00"/>
                </a:solidFill>
              </a:rPr>
              <a:t>Встречи с ветеранами</a:t>
            </a:r>
            <a:endParaRPr lang="ru-RU" sz="2800" dirty="0">
              <a:solidFill>
                <a:srgbClr val="00CC00"/>
              </a:solidFill>
            </a:endParaRPr>
          </a:p>
        </p:txBody>
      </p:sp>
      <p:pic>
        <p:nvPicPr>
          <p:cNvPr id="5" name="Рисунок 4" descr="C:\Documents and Settings\Admin\Рабочий стол\Презентация ДД(2)\Изображение 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331236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канирование000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5816" y="4149080"/>
            <a:ext cx="3312368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Desktop\DSC004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280831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андрей\Desktop\DSC003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2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андрей\Desktop\DSC00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3312368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CC00"/>
                </a:solidFill>
              </a:rPr>
              <a:t>Экскурсии по музеям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7" name="Рисунок 6" descr="C:\Users\андрей\Desktop\Изображение 0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861048"/>
            <a:ext cx="3312666" cy="259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ндрей\Desktop\IMG_1620.jpg"/>
          <p:cNvPicPr>
            <a:picLocks noChangeAspect="1" noChangeArrowheads="1"/>
          </p:cNvPicPr>
          <p:nvPr/>
        </p:nvPicPr>
        <p:blipFill>
          <a:blip r:embed="rId3" cstate="print"/>
          <a:srcRect l="22311" r="24885" b="4157"/>
          <a:stretch>
            <a:fillRect/>
          </a:stretch>
        </p:blipFill>
        <p:spPr bwMode="auto">
          <a:xfrm>
            <a:off x="4067944" y="620688"/>
            <a:ext cx="486911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1043608" y="620688"/>
            <a:ext cx="2808312" cy="5411589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Аттестована 9 февраля 2010 года.</a:t>
            </a:r>
          </a:p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Присвоена </a:t>
            </a:r>
            <a:r>
              <a:rPr lang="en-US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квалификационная  категория сроком на 5 лет.</a:t>
            </a:r>
          </a:p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09.02.2010г.приказ№9  </a:t>
            </a:r>
            <a:endParaRPr lang="ru-RU" sz="24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C:\Documents and Settings\Admin\Рабочий стол\муз.рук\аксай\103CANON\IMG_059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345581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Admin\Рабочий стол\муз.рук\аксай\103CANON\IMG_06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711356" cy="282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муз.рук\аксай\103CANON\IMG_05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93096"/>
            <a:ext cx="2952328" cy="235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32656"/>
            <a:ext cx="9433048" cy="9102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 smtClean="0">
                <a:solidFill>
                  <a:srgbClr val="00CC00"/>
                </a:solidFill>
                <a:latin typeface="+mj-lt"/>
                <a:ea typeface="+mj-ea"/>
                <a:cs typeface="+mj-cs"/>
              </a:rPr>
              <a:t>Есть что показать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областном фестивале«созвездие»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dmin\Мои документы\фото\DSC024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221088"/>
            <a:ext cx="309634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Admin\Мои документы\фото\DSC02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21088"/>
            <a:ext cx="324780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G:\фото детей\весёлые старты\награжд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628800"/>
            <a:ext cx="316835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3" descr="C:\Documents and Settings\Admin\Рабочий стол\муз.рук\аксай\103CANON\IMG_0638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628800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CC00"/>
                </a:solidFill>
              </a:rPr>
              <a:t>Участие в конкурсах в конкурсах</a:t>
            </a:r>
            <a:endParaRPr lang="ru-RU" sz="28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Documents and Settings\Admin\Мои документы\фото\DSC0254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3214742" cy="254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андрей\Desktop\P8030003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05064"/>
            <a:ext cx="31683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андрей\Desktop\P803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12776"/>
            <a:ext cx="3026916" cy="252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CC00"/>
                </a:solidFill>
              </a:rPr>
              <a:t>Отдых на берегу Дона</a:t>
            </a:r>
            <a:endParaRPr lang="ru-RU" sz="2800" dirty="0">
              <a:solidFill>
                <a:srgbClr val="00CC00"/>
              </a:solidFill>
            </a:endParaRPr>
          </a:p>
        </p:txBody>
      </p:sp>
      <p:pic>
        <p:nvPicPr>
          <p:cNvPr id="6" name="Рисунок 5" descr="C:\Users\андрей\Desktop\DSC025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05064"/>
            <a:ext cx="316835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Documents and Settings\Admin\Мои документы\фото\DSC0197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620688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Наша гордость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C:\Users\андрей\Desktop\еыапапа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33123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ambo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293096"/>
            <a:ext cx="338437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516313" y="18891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u="sng" dirty="0">
              <a:solidFill>
                <a:srgbClr val="4A9337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34143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5429250"/>
            <a:ext cx="1428750" cy="1428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1628800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Я воспитатель! И этим горжусь,</a:t>
            </a:r>
          </a:p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Что вместе с детьми жить на свете учусь. </a:t>
            </a:r>
          </a:p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Да, я актриса несчетных ролей, </a:t>
            </a:r>
          </a:p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Но главная роль – заменять матерей!</a:t>
            </a:r>
            <a:endParaRPr lang="ru-RU" sz="3200" dirty="0">
              <a:solidFill>
                <a:srgbClr val="00CC00"/>
              </a:solidFill>
            </a:endParaRPr>
          </a:p>
        </p:txBody>
      </p:sp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13176"/>
            <a:ext cx="1428750" cy="1428750"/>
          </a:xfrm>
          <a:prstGeom prst="rect">
            <a:avLst/>
          </a:prstGeom>
          <a:noFill/>
        </p:spPr>
      </p:pic>
      <p:pic>
        <p:nvPicPr>
          <p:cNvPr id="7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81128"/>
            <a:ext cx="1428750" cy="1428750"/>
          </a:xfrm>
          <a:prstGeom prst="rect">
            <a:avLst/>
          </a:prstGeom>
          <a:noFill/>
        </p:spPr>
      </p:pic>
      <p:pic>
        <p:nvPicPr>
          <p:cNvPr id="8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77072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2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Аттестована 26 декабря 2014 года.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Присвоена  </a:t>
            </a:r>
            <a:r>
              <a:rPr lang="en-US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квалификационная категория сроком на 5лет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26.12.2014г. приказ №805</a:t>
            </a:r>
            <a:endParaRPr lang="ru-RU" sz="24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C:\Users\андрей\Desktop\IMG_8608.JPG"/>
          <p:cNvPicPr>
            <a:picLocks noChangeAspect="1" noChangeArrowheads="1"/>
          </p:cNvPicPr>
          <p:nvPr/>
        </p:nvPicPr>
        <p:blipFill>
          <a:blip r:embed="rId2" cstate="print"/>
          <a:srcRect l="971" t="3390" r="2913" b="5085"/>
          <a:stretch>
            <a:fillRect/>
          </a:stretch>
        </p:blipFill>
        <p:spPr bwMode="auto">
          <a:xfrm>
            <a:off x="899592" y="548680"/>
            <a:ext cx="7992888" cy="41044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115616" y="260648"/>
            <a:ext cx="676875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Курсы повышения квалификации</a:t>
            </a:r>
            <a:endParaRPr lang="fr-FR" sz="4400" u="sng" dirty="0">
              <a:solidFill>
                <a:srgbClr val="00CC00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19672" y="1484784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rgbClr val="4A9337"/>
              </a:solidFill>
              <a:latin typeface="Verdana" pitchFamily="34" charset="0"/>
            </a:endParaRPr>
          </a:p>
        </p:txBody>
      </p:sp>
      <p:pic>
        <p:nvPicPr>
          <p:cNvPr id="2052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5429250"/>
            <a:ext cx="1428750" cy="1428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1772816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Курсы в государственном бюджетном образовательном учреждении дополнительного профессионального образования Ростовской области Ростовский институт повышения квалификации  профессиональной переподготовки работников образования по проблеме: «Духовно-нравственное развитие и социализация личности воспитанника в условиях учреждения социальной поддержки детства» в объёме 72 часов.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дрей\Desktop\IMG_1658.jpg"/>
          <p:cNvPicPr/>
          <p:nvPr/>
        </p:nvPicPr>
        <p:blipFill>
          <a:blip r:embed="rId2" cstate="print"/>
          <a:srcRect l="2639" t="6977" r="3670" b="4390"/>
          <a:stretch>
            <a:fillRect/>
          </a:stretch>
        </p:blipFill>
        <p:spPr bwMode="auto">
          <a:xfrm>
            <a:off x="2627784" y="692696"/>
            <a:ext cx="604867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ru-RU" b="1" dirty="0" smtClean="0">
                <a:solidFill>
                  <a:srgbClr val="00CC00"/>
                </a:solidFill>
                <a:latin typeface="Calibri" pitchFamily="34" charset="0"/>
                <a:cs typeface="Calibri" pitchFamily="34" charset="0"/>
              </a:rPr>
              <a:t>Курсы повышения квалификации</a:t>
            </a:r>
            <a:r>
              <a:rPr lang="fr-FR" u="sng" dirty="0" smtClean="0">
                <a:solidFill>
                  <a:srgbClr val="214018"/>
                </a:solidFill>
              </a:rPr>
              <a:t/>
            </a:r>
            <a:br>
              <a:rPr lang="fr-FR" u="sng" dirty="0" smtClean="0">
                <a:solidFill>
                  <a:srgbClr val="214018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18.03.2016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Курсы в НОУ ДПО «Институт дистанционного повышения квалификации» по теме: «Профилактика правонарушений среди несовершеннолетних и стратегия работы с трудными детьми» в объёме 72 часов.</a:t>
            </a:r>
            <a:endParaRPr lang="ru-RU" sz="28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869160"/>
            <a:ext cx="1428750" cy="1428750"/>
          </a:xfrm>
          <a:prstGeom prst="rect">
            <a:avLst/>
          </a:prstGeom>
          <a:noFill/>
        </p:spPr>
      </p:pic>
      <p:pic>
        <p:nvPicPr>
          <p:cNvPr id="5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869160"/>
            <a:ext cx="1428750" cy="1428750"/>
          </a:xfrm>
          <a:prstGeom prst="rect">
            <a:avLst/>
          </a:prstGeom>
          <a:noFill/>
        </p:spPr>
      </p:pic>
      <p:pic>
        <p:nvPicPr>
          <p:cNvPr id="6" name="Picture 4" descr="http://im3-tub-ru.yandex.net/i?id=561789736-0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86916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823</Words>
  <Application>Microsoft Office PowerPoint</Application>
  <PresentationFormat>Экран (4:3)</PresentationFormat>
  <Paragraphs>74</Paragraphs>
  <Slides>54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Modèle par défaut</vt:lpstr>
      <vt:lpstr>Acrobat Document</vt:lpstr>
      <vt:lpstr>Государственное казённое учреждение социального обслуживания Ростовской области центр помощи детям, оставшимся без попечения родителей, «Кочетовский центр помощи детям».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Курсы повышения квалификации </vt:lpstr>
      <vt:lpstr>Слайд 10</vt:lpstr>
      <vt:lpstr>Курсы повышения квалификации</vt:lpstr>
      <vt:lpstr>Слайд 12</vt:lpstr>
      <vt:lpstr>Слайд 13</vt:lpstr>
      <vt:lpstr>Слайд 14</vt:lpstr>
      <vt:lpstr>Слайд 15</vt:lpstr>
      <vt:lpstr>Слайд 16</vt:lpstr>
      <vt:lpstr>Слайд 17</vt:lpstr>
      <vt:lpstr>27.10.2017 г. приняла участие в областном семинаре-практикуме на тему: «Основные сферы развития воспитанника», проводимом министерством общего и профессионального образования Ростовской области на базе ГКУСО РО Кочетовского центра помощи детям. 5.08.2016г. приняла активное участие в организации и проведении межрайонной «Кочетовской летней выездной школы - 2016». 25.08.2017г. приняла участие в проведении мероприятий «Областной Кочетовской летней выездной школы - 2017». Занимаюсь постинтернатным сопровождением выпускников центра помощи детям.</vt:lpstr>
      <vt:lpstr>Выступления на МО:  «Стили взаимоотношений педагога и воспитанника» 28.10.2009.  « Секреты социального успеха» 12.11.2010 «Выбор друзей» 14.04.2010.  « Почему они конфликтуют?» 11.03.2011.  «Подросток в ситуации хронического неуспеха»18.01.2013.  «Влияние стиля общения взрослого на общение младших школьников»15.01.2013. « Дети группы риска» 14.03.2014. «Почему лгут младшие школьники» 2014. «Дистанции в общении». 2015. «Как избавиться от сквернословия». 2016. </vt:lpstr>
      <vt:lpstr> «Выступления на педсоветах:  «Способы и процедуры оценки уровня достижений ключевых компетенций в учебном процессе» 2011г. «Организация детского творчества в воспитательной деятельности и свободное время» 2013г.  «Совместная деятельность детского дома и школы в нашей группе» 2013г.</vt:lpstr>
      <vt:lpstr>Слайд 21</vt:lpstr>
      <vt:lpstr>Проведены открытые мероприятия:  «Доброе слово и кошке приятно» 11.2000г. «Что такое хорошо и что такое плохо»  10.2010г.  «Давай поговорим» 2011.  «Урок  доброты» 2013.  «Поговорим о Дружбе» 2013.  «Путешествие на остров «Доброты»»03.2014. «Роскошь человеческого общения» 2016. «Хочешь быть счастливым - будь им» 03.2017г.</vt:lpstr>
      <vt:lpstr>Достижения воспитанников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Занимаюсь озеленением детского дома</vt:lpstr>
      <vt:lpstr>Слайд 45</vt:lpstr>
      <vt:lpstr>Масленица</vt:lpstr>
      <vt:lpstr>Слайд 47</vt:lpstr>
      <vt:lpstr>Слайд 48</vt:lpstr>
      <vt:lpstr>Экскурсии по музеям</vt:lpstr>
      <vt:lpstr>Слайд 50</vt:lpstr>
      <vt:lpstr>Участие в конкурсах в конкурсах</vt:lpstr>
      <vt:lpstr>Отдых на берегу Дона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Butterflies</dc:title>
  <dc:creator>www.powerpointstyles.com</dc:creator>
  <cp:lastModifiedBy>андрей</cp:lastModifiedBy>
  <cp:revision>253</cp:revision>
  <dcterms:created xsi:type="dcterms:W3CDTF">2009-03-23T15:23:24Z</dcterms:created>
  <dcterms:modified xsi:type="dcterms:W3CDTF">2018-01-15T12:15:11Z</dcterms:modified>
</cp:coreProperties>
</file>